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Default Extension="vml" ContentType="application/vnd.openxmlformats-officedocument.vmlDrawing"/>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0"/>
  </p:notesMasterIdLst>
  <p:sldIdLst>
    <p:sldId id="480" r:id="rId2"/>
    <p:sldId id="618" r:id="rId3"/>
    <p:sldId id="599" r:id="rId4"/>
    <p:sldId id="600" r:id="rId5"/>
    <p:sldId id="605" r:id="rId6"/>
    <p:sldId id="607" r:id="rId7"/>
    <p:sldId id="606" r:id="rId8"/>
    <p:sldId id="620" r:id="rId9"/>
    <p:sldId id="621" r:id="rId10"/>
    <p:sldId id="598" r:id="rId11"/>
    <p:sldId id="595" r:id="rId12"/>
    <p:sldId id="596" r:id="rId13"/>
    <p:sldId id="601" r:id="rId14"/>
    <p:sldId id="608" r:id="rId15"/>
    <p:sldId id="592" r:id="rId16"/>
    <p:sldId id="558" r:id="rId17"/>
    <p:sldId id="561" r:id="rId18"/>
    <p:sldId id="614" r:id="rId19"/>
    <p:sldId id="581" r:id="rId20"/>
    <p:sldId id="449" r:id="rId21"/>
    <p:sldId id="445" r:id="rId22"/>
    <p:sldId id="616" r:id="rId23"/>
    <p:sldId id="578" r:id="rId24"/>
    <p:sldId id="622" r:id="rId25"/>
    <p:sldId id="626" r:id="rId26"/>
    <p:sldId id="613" r:id="rId27"/>
    <p:sldId id="452" r:id="rId28"/>
    <p:sldId id="627" r:id="rId29"/>
    <p:sldId id="611" r:id="rId30"/>
    <p:sldId id="629" r:id="rId31"/>
    <p:sldId id="559" r:id="rId32"/>
    <p:sldId id="560" r:id="rId33"/>
    <p:sldId id="531" r:id="rId34"/>
    <p:sldId id="328" r:id="rId35"/>
    <p:sldId id="341" r:id="rId36"/>
    <p:sldId id="612" r:id="rId37"/>
    <p:sldId id="526" r:id="rId38"/>
    <p:sldId id="575" r:id="rId39"/>
    <p:sldId id="431" r:id="rId40"/>
    <p:sldId id="586" r:id="rId41"/>
    <p:sldId id="623" r:id="rId42"/>
    <p:sldId id="446" r:id="rId43"/>
    <p:sldId id="456" r:id="rId44"/>
    <p:sldId id="522" r:id="rId45"/>
    <p:sldId id="585" r:id="rId46"/>
    <p:sldId id="615" r:id="rId47"/>
    <p:sldId id="579" r:id="rId48"/>
    <p:sldId id="617" r:id="rId49"/>
    <p:sldId id="584" r:id="rId50"/>
    <p:sldId id="570" r:id="rId51"/>
    <p:sldId id="448" r:id="rId52"/>
    <p:sldId id="609" r:id="rId53"/>
    <p:sldId id="610" r:id="rId54"/>
    <p:sldId id="619" r:id="rId55"/>
    <p:sldId id="455" r:id="rId56"/>
    <p:sldId id="451" r:id="rId57"/>
    <p:sldId id="453" r:id="rId58"/>
    <p:sldId id="429" r:id="rId59"/>
    <p:sldId id="574" r:id="rId60"/>
    <p:sldId id="571" r:id="rId61"/>
    <p:sldId id="624" r:id="rId62"/>
    <p:sldId id="340" r:id="rId63"/>
    <p:sldId id="342" r:id="rId64"/>
    <p:sldId id="588" r:id="rId65"/>
    <p:sldId id="569" r:id="rId66"/>
    <p:sldId id="634" r:id="rId67"/>
    <p:sldId id="576" r:id="rId68"/>
    <p:sldId id="589" r:id="rId69"/>
    <p:sldId id="590" r:id="rId70"/>
    <p:sldId id="625" r:id="rId71"/>
    <p:sldId id="630" r:id="rId72"/>
    <p:sldId id="631" r:id="rId73"/>
    <p:sldId id="633" r:id="rId74"/>
    <p:sldId id="475" r:id="rId75"/>
    <p:sldId id="304" r:id="rId76"/>
    <p:sldId id="632" r:id="rId77"/>
    <p:sldId id="286" r:id="rId78"/>
    <p:sldId id="491" r:id="rId7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4A7EBB"/>
    <a:srgbClr val="FFFFCC"/>
    <a:srgbClr val="DBDCDC"/>
    <a:srgbClr val="E8E8E8"/>
    <a:srgbClr val="E2E2E2"/>
    <a:srgbClr val="DCDCDC"/>
    <a:srgbClr val="B8B8B8"/>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98" autoAdjust="0"/>
    <p:restoredTop sz="94105" autoAdjust="0"/>
  </p:normalViewPr>
  <p:slideViewPr>
    <p:cSldViewPr snapToGrid="0">
      <p:cViewPr varScale="1">
        <p:scale>
          <a:sx n="75" d="100"/>
          <a:sy n="75" d="100"/>
        </p:scale>
        <p:origin x="-1088" y="26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39327138" cy="3932713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06C8DFA0-CD5C-420D-AC95-0B96D41FFE19}" type="datetimeFigureOut">
              <a:rPr lang="en-US" smtClean="0"/>
              <a:pPr/>
              <a:t>10/2/2020</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C35BB52E-D45A-4799-9B99-1068CFEED54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hdr" sz="quarter"/>
          </p:nvPr>
        </p:nvSpPr>
        <p:spPr>
          <a:noFill/>
        </p:spPr>
        <p:txBody>
          <a:bodyPr/>
          <a:lstStyle/>
          <a:p>
            <a:r>
              <a:rPr lang="en-US" dirty="0" smtClean="0"/>
              <a:t>Leytham, A New Traditional Neighborhood</a:t>
            </a:r>
          </a:p>
        </p:txBody>
      </p:sp>
      <p:sp>
        <p:nvSpPr>
          <p:cNvPr id="155651" name="Rectangle 6"/>
          <p:cNvSpPr>
            <a:spLocks noGrp="1" noChangeArrowheads="1"/>
          </p:cNvSpPr>
          <p:nvPr>
            <p:ph type="ftr" sz="quarter" idx="4"/>
          </p:nvPr>
        </p:nvSpPr>
        <p:spPr>
          <a:noFill/>
        </p:spPr>
        <p:txBody>
          <a:bodyPr/>
          <a:lstStyle/>
          <a:p>
            <a:r>
              <a:rPr lang="en-US" dirty="0" smtClean="0"/>
              <a:t>Copyright (c) 2006 Herbert L. Freeman      All Rights Reserved</a:t>
            </a:r>
          </a:p>
        </p:txBody>
      </p:sp>
      <p:sp>
        <p:nvSpPr>
          <p:cNvPr id="155652" name="Rectangle 6"/>
          <p:cNvSpPr txBox="1">
            <a:spLocks noGrp="1" noChangeArrowheads="1"/>
          </p:cNvSpPr>
          <p:nvPr/>
        </p:nvSpPr>
        <p:spPr bwMode="auto">
          <a:xfrm>
            <a:off x="0" y="8829675"/>
            <a:ext cx="3038475" cy="465138"/>
          </a:xfrm>
          <a:prstGeom prst="rect">
            <a:avLst/>
          </a:prstGeom>
          <a:noFill/>
          <a:ln w="9525">
            <a:noFill/>
            <a:miter lim="800000"/>
            <a:headEnd/>
            <a:tailEnd/>
          </a:ln>
        </p:spPr>
        <p:txBody>
          <a:bodyPr lIns="91436" tIns="45718" rIns="91436" bIns="45718" anchor="b"/>
          <a:lstStyle/>
          <a:p>
            <a:r>
              <a:rPr lang="en-US" sz="1200" b="0" dirty="0"/>
              <a:t>Copyright (c) 2006 Herbert L. Freeman      All Rights Reserved</a:t>
            </a:r>
          </a:p>
        </p:txBody>
      </p:sp>
      <p:sp>
        <p:nvSpPr>
          <p:cNvPr id="155653" name="Rectangle 7"/>
          <p:cNvSpPr>
            <a:spLocks noGrp="1" noChangeArrowheads="1"/>
          </p:cNvSpPr>
          <p:nvPr>
            <p:ph type="sldNum" sz="quarter" idx="5"/>
          </p:nvPr>
        </p:nvSpPr>
        <p:spPr>
          <a:noFill/>
        </p:spPr>
        <p:txBody>
          <a:bodyPr/>
          <a:lstStyle/>
          <a:p>
            <a:fld id="{CD6E2D95-F349-44B4-B394-9FF11C03597B}" type="slidenum">
              <a:rPr lang="en-US" smtClean="0"/>
              <a:pPr/>
              <a:t>1</a:t>
            </a:fld>
            <a:endParaRPr lang="en-US" dirty="0" smtClean="0"/>
          </a:p>
        </p:txBody>
      </p:sp>
      <p:sp>
        <p:nvSpPr>
          <p:cNvPr id="155654" name="Rectangle 2"/>
          <p:cNvSpPr>
            <a:spLocks noGrp="1" noRot="1" noChangeAspect="1" noChangeArrowheads="1" noTextEdit="1"/>
          </p:cNvSpPr>
          <p:nvPr>
            <p:ph type="sldImg"/>
          </p:nvPr>
        </p:nvSpPr>
        <p:spPr>
          <a:ln/>
        </p:spPr>
      </p:sp>
      <p:sp>
        <p:nvSpPr>
          <p:cNvPr id="155655"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6"/>
          <p:cNvSpPr>
            <a:spLocks noGrp="1" noChangeArrowheads="1"/>
          </p:cNvSpPr>
          <p:nvPr>
            <p:ph type="ftr" sz="quarter" idx="4"/>
          </p:nvPr>
        </p:nvSpPr>
        <p:spPr>
          <a:noFill/>
        </p:spPr>
        <p:txBody>
          <a:bodyPr/>
          <a:lstStyle/>
          <a:p>
            <a:pPr defTabSz="912813"/>
            <a:r>
              <a:rPr lang="en-US" smtClean="0"/>
              <a:t>Copyright (c) 2006-2007 Herbert L. Freeman               All Rights Reserved</a:t>
            </a:r>
          </a:p>
        </p:txBody>
      </p:sp>
      <p:sp>
        <p:nvSpPr>
          <p:cNvPr id="278531" name="Rectangle 7"/>
          <p:cNvSpPr>
            <a:spLocks noGrp="1" noChangeArrowheads="1"/>
          </p:cNvSpPr>
          <p:nvPr>
            <p:ph type="sldNum" sz="quarter" idx="5"/>
          </p:nvPr>
        </p:nvSpPr>
        <p:spPr>
          <a:noFill/>
        </p:spPr>
        <p:txBody>
          <a:bodyPr/>
          <a:lstStyle/>
          <a:p>
            <a:pPr defTabSz="912813"/>
            <a:fld id="{0FC0F40E-7525-4F85-9310-AA827065769D}" type="slidenum">
              <a:rPr lang="en-US" smtClean="0"/>
              <a:pPr defTabSz="912813"/>
              <a:t>10</a:t>
            </a:fld>
            <a:endParaRPr lang="en-US" smtClean="0"/>
          </a:p>
        </p:txBody>
      </p:sp>
      <p:sp>
        <p:nvSpPr>
          <p:cNvPr id="278532" name="Rectangle 2"/>
          <p:cNvSpPr>
            <a:spLocks noGrp="1" noRot="1" noChangeAspect="1" noChangeArrowheads="1" noTextEdit="1"/>
          </p:cNvSpPr>
          <p:nvPr>
            <p:ph type="sldImg"/>
          </p:nvPr>
        </p:nvSpPr>
        <p:spPr>
          <a:ln/>
        </p:spPr>
      </p:sp>
      <p:sp>
        <p:nvSpPr>
          <p:cNvPr id="278533"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6"/>
          <p:cNvSpPr>
            <a:spLocks noGrp="1" noChangeArrowheads="1"/>
          </p:cNvSpPr>
          <p:nvPr>
            <p:ph type="ftr" sz="quarter" idx="4"/>
          </p:nvPr>
        </p:nvSpPr>
        <p:spPr>
          <a:noFill/>
        </p:spPr>
        <p:txBody>
          <a:bodyPr/>
          <a:lstStyle/>
          <a:p>
            <a:pPr defTabSz="912813"/>
            <a:r>
              <a:rPr lang="en-US" smtClean="0"/>
              <a:t>Copyright (c) 2006-2007 Herbert L. Freeman               All Rights Reserved</a:t>
            </a:r>
          </a:p>
        </p:txBody>
      </p:sp>
      <p:sp>
        <p:nvSpPr>
          <p:cNvPr id="278531" name="Rectangle 7"/>
          <p:cNvSpPr>
            <a:spLocks noGrp="1" noChangeArrowheads="1"/>
          </p:cNvSpPr>
          <p:nvPr>
            <p:ph type="sldNum" sz="quarter" idx="5"/>
          </p:nvPr>
        </p:nvSpPr>
        <p:spPr>
          <a:noFill/>
        </p:spPr>
        <p:txBody>
          <a:bodyPr/>
          <a:lstStyle/>
          <a:p>
            <a:pPr defTabSz="912813"/>
            <a:fld id="{0FC0F40E-7525-4F85-9310-AA827065769D}" type="slidenum">
              <a:rPr lang="en-US" smtClean="0"/>
              <a:pPr defTabSz="912813"/>
              <a:t>11</a:t>
            </a:fld>
            <a:endParaRPr lang="en-US" smtClean="0"/>
          </a:p>
        </p:txBody>
      </p:sp>
      <p:sp>
        <p:nvSpPr>
          <p:cNvPr id="278532" name="Rectangle 2"/>
          <p:cNvSpPr>
            <a:spLocks noGrp="1" noRot="1" noChangeAspect="1" noChangeArrowheads="1" noTextEdit="1"/>
          </p:cNvSpPr>
          <p:nvPr>
            <p:ph type="sldImg"/>
          </p:nvPr>
        </p:nvSpPr>
        <p:spPr>
          <a:ln/>
        </p:spPr>
      </p:sp>
      <p:sp>
        <p:nvSpPr>
          <p:cNvPr id="278533"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6"/>
          <p:cNvSpPr>
            <a:spLocks noGrp="1" noChangeArrowheads="1"/>
          </p:cNvSpPr>
          <p:nvPr>
            <p:ph type="ftr" sz="quarter" idx="4"/>
          </p:nvPr>
        </p:nvSpPr>
        <p:spPr>
          <a:noFill/>
        </p:spPr>
        <p:txBody>
          <a:bodyPr/>
          <a:lstStyle/>
          <a:p>
            <a:pPr defTabSz="912813"/>
            <a:r>
              <a:rPr lang="en-US" smtClean="0"/>
              <a:t>Copyright (c) 2006-2007 Herbert L. Freeman               All Rights Reserved</a:t>
            </a:r>
          </a:p>
        </p:txBody>
      </p:sp>
      <p:sp>
        <p:nvSpPr>
          <p:cNvPr id="278531" name="Rectangle 7"/>
          <p:cNvSpPr>
            <a:spLocks noGrp="1" noChangeArrowheads="1"/>
          </p:cNvSpPr>
          <p:nvPr>
            <p:ph type="sldNum" sz="quarter" idx="5"/>
          </p:nvPr>
        </p:nvSpPr>
        <p:spPr>
          <a:noFill/>
        </p:spPr>
        <p:txBody>
          <a:bodyPr/>
          <a:lstStyle/>
          <a:p>
            <a:pPr defTabSz="912813"/>
            <a:fld id="{0FC0F40E-7525-4F85-9310-AA827065769D}" type="slidenum">
              <a:rPr lang="en-US" smtClean="0"/>
              <a:pPr defTabSz="912813"/>
              <a:t>12</a:t>
            </a:fld>
            <a:endParaRPr lang="en-US" smtClean="0"/>
          </a:p>
        </p:txBody>
      </p:sp>
      <p:sp>
        <p:nvSpPr>
          <p:cNvPr id="278532" name="Rectangle 2"/>
          <p:cNvSpPr>
            <a:spLocks noGrp="1" noRot="1" noChangeAspect="1" noChangeArrowheads="1" noTextEdit="1"/>
          </p:cNvSpPr>
          <p:nvPr>
            <p:ph type="sldImg"/>
          </p:nvPr>
        </p:nvSpPr>
        <p:spPr>
          <a:ln/>
        </p:spPr>
      </p:sp>
      <p:sp>
        <p:nvSpPr>
          <p:cNvPr id="278533"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6"/>
          <p:cNvSpPr>
            <a:spLocks noGrp="1" noChangeArrowheads="1"/>
          </p:cNvSpPr>
          <p:nvPr>
            <p:ph type="ftr" sz="quarter" idx="4"/>
          </p:nvPr>
        </p:nvSpPr>
        <p:spPr>
          <a:noFill/>
        </p:spPr>
        <p:txBody>
          <a:bodyPr/>
          <a:lstStyle/>
          <a:p>
            <a:pPr defTabSz="912813"/>
            <a:r>
              <a:rPr lang="en-US" smtClean="0"/>
              <a:t>Copyright (c) 2006-2007 Herbert L. Freeman               All Rights Reserved</a:t>
            </a:r>
          </a:p>
        </p:txBody>
      </p:sp>
      <p:sp>
        <p:nvSpPr>
          <p:cNvPr id="278531" name="Rectangle 7"/>
          <p:cNvSpPr>
            <a:spLocks noGrp="1" noChangeArrowheads="1"/>
          </p:cNvSpPr>
          <p:nvPr>
            <p:ph type="sldNum" sz="quarter" idx="5"/>
          </p:nvPr>
        </p:nvSpPr>
        <p:spPr>
          <a:noFill/>
        </p:spPr>
        <p:txBody>
          <a:bodyPr/>
          <a:lstStyle/>
          <a:p>
            <a:pPr defTabSz="912813"/>
            <a:fld id="{0FC0F40E-7525-4F85-9310-AA827065769D}" type="slidenum">
              <a:rPr lang="en-US" smtClean="0"/>
              <a:pPr defTabSz="912813"/>
              <a:t>13</a:t>
            </a:fld>
            <a:endParaRPr lang="en-US" smtClean="0"/>
          </a:p>
        </p:txBody>
      </p:sp>
      <p:sp>
        <p:nvSpPr>
          <p:cNvPr id="278532" name="Rectangle 2"/>
          <p:cNvSpPr>
            <a:spLocks noGrp="1" noRot="1" noChangeAspect="1" noChangeArrowheads="1" noTextEdit="1"/>
          </p:cNvSpPr>
          <p:nvPr>
            <p:ph type="sldImg"/>
          </p:nvPr>
        </p:nvSpPr>
        <p:spPr>
          <a:ln/>
        </p:spPr>
      </p:sp>
      <p:sp>
        <p:nvSpPr>
          <p:cNvPr id="278533"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6"/>
          <p:cNvSpPr>
            <a:spLocks noGrp="1" noChangeArrowheads="1"/>
          </p:cNvSpPr>
          <p:nvPr>
            <p:ph type="ftr" sz="quarter" idx="4"/>
          </p:nvPr>
        </p:nvSpPr>
        <p:spPr>
          <a:noFill/>
        </p:spPr>
        <p:txBody>
          <a:bodyPr/>
          <a:lstStyle/>
          <a:p>
            <a:pPr defTabSz="912813"/>
            <a:r>
              <a:rPr lang="en-US" smtClean="0"/>
              <a:t>Copyright (c) 2006-2007 Herbert L. Freeman               All Rights Reserved</a:t>
            </a:r>
          </a:p>
        </p:txBody>
      </p:sp>
      <p:sp>
        <p:nvSpPr>
          <p:cNvPr id="278531" name="Rectangle 7"/>
          <p:cNvSpPr>
            <a:spLocks noGrp="1" noChangeArrowheads="1"/>
          </p:cNvSpPr>
          <p:nvPr>
            <p:ph type="sldNum" sz="quarter" idx="5"/>
          </p:nvPr>
        </p:nvSpPr>
        <p:spPr>
          <a:noFill/>
        </p:spPr>
        <p:txBody>
          <a:bodyPr/>
          <a:lstStyle/>
          <a:p>
            <a:pPr defTabSz="912813"/>
            <a:fld id="{0FC0F40E-7525-4F85-9310-AA827065769D}" type="slidenum">
              <a:rPr lang="en-US" smtClean="0"/>
              <a:pPr defTabSz="912813"/>
              <a:t>14</a:t>
            </a:fld>
            <a:endParaRPr lang="en-US" smtClean="0"/>
          </a:p>
        </p:txBody>
      </p:sp>
      <p:sp>
        <p:nvSpPr>
          <p:cNvPr id="278532" name="Rectangle 2"/>
          <p:cNvSpPr>
            <a:spLocks noGrp="1" noRot="1" noChangeAspect="1" noChangeArrowheads="1" noTextEdit="1"/>
          </p:cNvSpPr>
          <p:nvPr>
            <p:ph type="sldImg"/>
          </p:nvPr>
        </p:nvSpPr>
        <p:spPr>
          <a:ln/>
        </p:spPr>
      </p:sp>
      <p:sp>
        <p:nvSpPr>
          <p:cNvPr id="278533"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6"/>
          <p:cNvSpPr>
            <a:spLocks noGrp="1" noChangeArrowheads="1"/>
          </p:cNvSpPr>
          <p:nvPr>
            <p:ph type="ftr" sz="quarter" idx="4"/>
          </p:nvPr>
        </p:nvSpPr>
        <p:spPr>
          <a:noFill/>
        </p:spPr>
        <p:txBody>
          <a:bodyPr/>
          <a:lstStyle/>
          <a:p>
            <a:pPr defTabSz="912813"/>
            <a:r>
              <a:rPr lang="en-US" smtClean="0"/>
              <a:t>Copyright (c) 2006-2007 Herbert L. Freeman               All Rights Reserved</a:t>
            </a:r>
          </a:p>
        </p:txBody>
      </p:sp>
      <p:sp>
        <p:nvSpPr>
          <p:cNvPr id="278531" name="Rectangle 7"/>
          <p:cNvSpPr>
            <a:spLocks noGrp="1" noChangeArrowheads="1"/>
          </p:cNvSpPr>
          <p:nvPr>
            <p:ph type="sldNum" sz="quarter" idx="5"/>
          </p:nvPr>
        </p:nvSpPr>
        <p:spPr>
          <a:noFill/>
        </p:spPr>
        <p:txBody>
          <a:bodyPr/>
          <a:lstStyle/>
          <a:p>
            <a:pPr defTabSz="912813"/>
            <a:fld id="{0FC0F40E-7525-4F85-9310-AA827065769D}" type="slidenum">
              <a:rPr lang="en-US" smtClean="0"/>
              <a:pPr defTabSz="912813"/>
              <a:t>15</a:t>
            </a:fld>
            <a:endParaRPr lang="en-US" smtClean="0"/>
          </a:p>
        </p:txBody>
      </p:sp>
      <p:sp>
        <p:nvSpPr>
          <p:cNvPr id="278532" name="Rectangle 2"/>
          <p:cNvSpPr>
            <a:spLocks noGrp="1" noRot="1" noChangeAspect="1" noChangeArrowheads="1" noTextEdit="1"/>
          </p:cNvSpPr>
          <p:nvPr>
            <p:ph type="sldImg"/>
          </p:nvPr>
        </p:nvSpPr>
        <p:spPr>
          <a:ln/>
        </p:spPr>
      </p:sp>
      <p:sp>
        <p:nvSpPr>
          <p:cNvPr id="278533"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6"/>
          <p:cNvSpPr>
            <a:spLocks noGrp="1" noChangeArrowheads="1"/>
          </p:cNvSpPr>
          <p:nvPr>
            <p:ph type="ftr" sz="quarter" idx="4"/>
          </p:nvPr>
        </p:nvSpPr>
        <p:spPr>
          <a:noFill/>
        </p:spPr>
        <p:txBody>
          <a:bodyPr/>
          <a:lstStyle/>
          <a:p>
            <a:pPr defTabSz="912813"/>
            <a:r>
              <a:rPr lang="en-US" smtClean="0"/>
              <a:t>Copyright (c) 2006-2007 Herbert L. Freeman               All Rights Reserved</a:t>
            </a:r>
          </a:p>
        </p:txBody>
      </p:sp>
      <p:sp>
        <p:nvSpPr>
          <p:cNvPr id="278531" name="Rectangle 7"/>
          <p:cNvSpPr>
            <a:spLocks noGrp="1" noChangeArrowheads="1"/>
          </p:cNvSpPr>
          <p:nvPr>
            <p:ph type="sldNum" sz="quarter" idx="5"/>
          </p:nvPr>
        </p:nvSpPr>
        <p:spPr>
          <a:noFill/>
        </p:spPr>
        <p:txBody>
          <a:bodyPr/>
          <a:lstStyle/>
          <a:p>
            <a:pPr defTabSz="912813"/>
            <a:fld id="{0FC0F40E-7525-4F85-9310-AA827065769D}" type="slidenum">
              <a:rPr lang="en-US" smtClean="0"/>
              <a:pPr defTabSz="912813"/>
              <a:t>16</a:t>
            </a:fld>
            <a:endParaRPr lang="en-US" smtClean="0"/>
          </a:p>
        </p:txBody>
      </p:sp>
      <p:sp>
        <p:nvSpPr>
          <p:cNvPr id="278532" name="Rectangle 2"/>
          <p:cNvSpPr>
            <a:spLocks noGrp="1" noRot="1" noChangeAspect="1" noChangeArrowheads="1" noTextEdit="1"/>
          </p:cNvSpPr>
          <p:nvPr>
            <p:ph type="sldImg"/>
          </p:nvPr>
        </p:nvSpPr>
        <p:spPr>
          <a:ln/>
        </p:spPr>
      </p:sp>
      <p:sp>
        <p:nvSpPr>
          <p:cNvPr id="278533"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6"/>
          <p:cNvSpPr>
            <a:spLocks noGrp="1" noChangeArrowheads="1"/>
          </p:cNvSpPr>
          <p:nvPr>
            <p:ph type="ftr" sz="quarter" idx="4"/>
          </p:nvPr>
        </p:nvSpPr>
        <p:spPr>
          <a:noFill/>
        </p:spPr>
        <p:txBody>
          <a:bodyPr/>
          <a:lstStyle/>
          <a:p>
            <a:pPr defTabSz="912813"/>
            <a:r>
              <a:rPr lang="en-US" smtClean="0"/>
              <a:t>Copyright (c) 2006-2007 Herbert L. Freeman               All Rights Reserved</a:t>
            </a:r>
          </a:p>
        </p:txBody>
      </p:sp>
      <p:sp>
        <p:nvSpPr>
          <p:cNvPr id="278531" name="Rectangle 7"/>
          <p:cNvSpPr>
            <a:spLocks noGrp="1" noChangeArrowheads="1"/>
          </p:cNvSpPr>
          <p:nvPr>
            <p:ph type="sldNum" sz="quarter" idx="5"/>
          </p:nvPr>
        </p:nvSpPr>
        <p:spPr>
          <a:noFill/>
        </p:spPr>
        <p:txBody>
          <a:bodyPr/>
          <a:lstStyle/>
          <a:p>
            <a:pPr defTabSz="912813"/>
            <a:fld id="{0FC0F40E-7525-4F85-9310-AA827065769D}" type="slidenum">
              <a:rPr lang="en-US" smtClean="0"/>
              <a:pPr defTabSz="912813"/>
              <a:t>17</a:t>
            </a:fld>
            <a:endParaRPr lang="en-US" smtClean="0"/>
          </a:p>
        </p:txBody>
      </p:sp>
      <p:sp>
        <p:nvSpPr>
          <p:cNvPr id="278532" name="Rectangle 2"/>
          <p:cNvSpPr>
            <a:spLocks noGrp="1" noRot="1" noChangeAspect="1" noChangeArrowheads="1" noTextEdit="1"/>
          </p:cNvSpPr>
          <p:nvPr>
            <p:ph type="sldImg"/>
          </p:nvPr>
        </p:nvSpPr>
        <p:spPr>
          <a:ln/>
        </p:spPr>
      </p:sp>
      <p:sp>
        <p:nvSpPr>
          <p:cNvPr id="278533"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6"/>
          <p:cNvSpPr>
            <a:spLocks noGrp="1" noChangeArrowheads="1"/>
          </p:cNvSpPr>
          <p:nvPr>
            <p:ph type="ftr" sz="quarter" idx="4"/>
          </p:nvPr>
        </p:nvSpPr>
        <p:spPr>
          <a:noFill/>
        </p:spPr>
        <p:txBody>
          <a:bodyPr/>
          <a:lstStyle/>
          <a:p>
            <a:pPr defTabSz="912813"/>
            <a:r>
              <a:rPr lang="en-US" smtClean="0"/>
              <a:t>Copyright (c) 2006-2007 Herbert L. Freeman               All Rights Reserved</a:t>
            </a:r>
          </a:p>
        </p:txBody>
      </p:sp>
      <p:sp>
        <p:nvSpPr>
          <p:cNvPr id="278531" name="Rectangle 7"/>
          <p:cNvSpPr>
            <a:spLocks noGrp="1" noChangeArrowheads="1"/>
          </p:cNvSpPr>
          <p:nvPr>
            <p:ph type="sldNum" sz="quarter" idx="5"/>
          </p:nvPr>
        </p:nvSpPr>
        <p:spPr>
          <a:noFill/>
        </p:spPr>
        <p:txBody>
          <a:bodyPr/>
          <a:lstStyle/>
          <a:p>
            <a:pPr defTabSz="912813"/>
            <a:fld id="{0FC0F40E-7525-4F85-9310-AA827065769D}" type="slidenum">
              <a:rPr lang="en-US" smtClean="0"/>
              <a:pPr defTabSz="912813"/>
              <a:t>31</a:t>
            </a:fld>
            <a:endParaRPr lang="en-US" smtClean="0"/>
          </a:p>
        </p:txBody>
      </p:sp>
      <p:sp>
        <p:nvSpPr>
          <p:cNvPr id="278532" name="Rectangle 2"/>
          <p:cNvSpPr>
            <a:spLocks noGrp="1" noRot="1" noChangeAspect="1" noChangeArrowheads="1" noTextEdit="1"/>
          </p:cNvSpPr>
          <p:nvPr>
            <p:ph type="sldImg"/>
          </p:nvPr>
        </p:nvSpPr>
        <p:spPr>
          <a:ln/>
        </p:spPr>
      </p:sp>
      <p:sp>
        <p:nvSpPr>
          <p:cNvPr id="278533"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6"/>
          <p:cNvSpPr>
            <a:spLocks noGrp="1" noChangeArrowheads="1"/>
          </p:cNvSpPr>
          <p:nvPr>
            <p:ph type="ftr" sz="quarter" idx="4"/>
          </p:nvPr>
        </p:nvSpPr>
        <p:spPr>
          <a:noFill/>
        </p:spPr>
        <p:txBody>
          <a:bodyPr/>
          <a:lstStyle/>
          <a:p>
            <a:pPr defTabSz="912813"/>
            <a:r>
              <a:rPr lang="en-US" smtClean="0"/>
              <a:t>Copyright (c) 2006-2007 Herbert L. Freeman               All Rights Reserved</a:t>
            </a:r>
          </a:p>
        </p:txBody>
      </p:sp>
      <p:sp>
        <p:nvSpPr>
          <p:cNvPr id="278531" name="Rectangle 7"/>
          <p:cNvSpPr>
            <a:spLocks noGrp="1" noChangeArrowheads="1"/>
          </p:cNvSpPr>
          <p:nvPr>
            <p:ph type="sldNum" sz="quarter" idx="5"/>
          </p:nvPr>
        </p:nvSpPr>
        <p:spPr>
          <a:noFill/>
        </p:spPr>
        <p:txBody>
          <a:bodyPr/>
          <a:lstStyle/>
          <a:p>
            <a:pPr defTabSz="912813"/>
            <a:fld id="{0FC0F40E-7525-4F85-9310-AA827065769D}" type="slidenum">
              <a:rPr lang="en-US" smtClean="0"/>
              <a:pPr defTabSz="912813"/>
              <a:t>32</a:t>
            </a:fld>
            <a:endParaRPr lang="en-US" smtClean="0"/>
          </a:p>
        </p:txBody>
      </p:sp>
      <p:sp>
        <p:nvSpPr>
          <p:cNvPr id="278532" name="Rectangle 2"/>
          <p:cNvSpPr>
            <a:spLocks noGrp="1" noRot="1" noChangeAspect="1" noChangeArrowheads="1" noTextEdit="1"/>
          </p:cNvSpPr>
          <p:nvPr>
            <p:ph type="sldImg"/>
          </p:nvPr>
        </p:nvSpPr>
        <p:spPr>
          <a:ln/>
        </p:spPr>
      </p:sp>
      <p:sp>
        <p:nvSpPr>
          <p:cNvPr id="278533"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6"/>
          <p:cNvSpPr>
            <a:spLocks noGrp="1" noChangeArrowheads="1"/>
          </p:cNvSpPr>
          <p:nvPr>
            <p:ph type="ftr" sz="quarter" idx="4"/>
          </p:nvPr>
        </p:nvSpPr>
        <p:spPr>
          <a:noFill/>
        </p:spPr>
        <p:txBody>
          <a:bodyPr/>
          <a:lstStyle/>
          <a:p>
            <a:pPr defTabSz="912813"/>
            <a:r>
              <a:rPr lang="en-US" smtClean="0"/>
              <a:t>Copyright (c) 2006-2007 Herbert L. Freeman               All Rights Reserved</a:t>
            </a:r>
          </a:p>
        </p:txBody>
      </p:sp>
      <p:sp>
        <p:nvSpPr>
          <p:cNvPr id="278531" name="Rectangle 7"/>
          <p:cNvSpPr>
            <a:spLocks noGrp="1" noChangeArrowheads="1"/>
          </p:cNvSpPr>
          <p:nvPr>
            <p:ph type="sldNum" sz="quarter" idx="5"/>
          </p:nvPr>
        </p:nvSpPr>
        <p:spPr>
          <a:noFill/>
        </p:spPr>
        <p:txBody>
          <a:bodyPr/>
          <a:lstStyle/>
          <a:p>
            <a:pPr defTabSz="912813"/>
            <a:fld id="{0FC0F40E-7525-4F85-9310-AA827065769D}" type="slidenum">
              <a:rPr lang="en-US" smtClean="0"/>
              <a:pPr defTabSz="912813"/>
              <a:t>2</a:t>
            </a:fld>
            <a:endParaRPr lang="en-US" smtClean="0"/>
          </a:p>
        </p:txBody>
      </p:sp>
      <p:sp>
        <p:nvSpPr>
          <p:cNvPr id="278532" name="Rectangle 2"/>
          <p:cNvSpPr>
            <a:spLocks noGrp="1" noRot="1" noChangeAspect="1" noChangeArrowheads="1" noTextEdit="1"/>
          </p:cNvSpPr>
          <p:nvPr>
            <p:ph type="sldImg"/>
          </p:nvPr>
        </p:nvSpPr>
        <p:spPr>
          <a:ln/>
        </p:spPr>
      </p:sp>
      <p:sp>
        <p:nvSpPr>
          <p:cNvPr id="278533"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6"/>
          <p:cNvSpPr>
            <a:spLocks noGrp="1" noChangeArrowheads="1"/>
          </p:cNvSpPr>
          <p:nvPr>
            <p:ph type="ftr" sz="quarter" idx="4"/>
          </p:nvPr>
        </p:nvSpPr>
        <p:spPr>
          <a:noFill/>
        </p:spPr>
        <p:txBody>
          <a:bodyPr/>
          <a:lstStyle/>
          <a:p>
            <a:pPr defTabSz="912813"/>
            <a:r>
              <a:rPr lang="en-US" smtClean="0"/>
              <a:t>Copyright (c) 2006-2007 Herbert L. Freeman               All Rights Reserved</a:t>
            </a:r>
          </a:p>
        </p:txBody>
      </p:sp>
      <p:sp>
        <p:nvSpPr>
          <p:cNvPr id="278531" name="Rectangle 7"/>
          <p:cNvSpPr>
            <a:spLocks noGrp="1" noChangeArrowheads="1"/>
          </p:cNvSpPr>
          <p:nvPr>
            <p:ph type="sldNum" sz="quarter" idx="5"/>
          </p:nvPr>
        </p:nvSpPr>
        <p:spPr>
          <a:noFill/>
        </p:spPr>
        <p:txBody>
          <a:bodyPr/>
          <a:lstStyle/>
          <a:p>
            <a:pPr defTabSz="912813"/>
            <a:fld id="{0FC0F40E-7525-4F85-9310-AA827065769D}" type="slidenum">
              <a:rPr lang="en-US" smtClean="0"/>
              <a:pPr defTabSz="912813"/>
              <a:t>3</a:t>
            </a:fld>
            <a:endParaRPr lang="en-US" smtClean="0"/>
          </a:p>
        </p:txBody>
      </p:sp>
      <p:sp>
        <p:nvSpPr>
          <p:cNvPr id="278532" name="Rectangle 2"/>
          <p:cNvSpPr>
            <a:spLocks noGrp="1" noRot="1" noChangeAspect="1" noChangeArrowheads="1" noTextEdit="1"/>
          </p:cNvSpPr>
          <p:nvPr>
            <p:ph type="sldImg"/>
          </p:nvPr>
        </p:nvSpPr>
        <p:spPr>
          <a:ln/>
        </p:spPr>
      </p:sp>
      <p:sp>
        <p:nvSpPr>
          <p:cNvPr id="278533"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6"/>
          <p:cNvSpPr>
            <a:spLocks noGrp="1" noChangeArrowheads="1"/>
          </p:cNvSpPr>
          <p:nvPr>
            <p:ph type="ftr" sz="quarter" idx="4"/>
          </p:nvPr>
        </p:nvSpPr>
        <p:spPr>
          <a:noFill/>
        </p:spPr>
        <p:txBody>
          <a:bodyPr/>
          <a:lstStyle/>
          <a:p>
            <a:pPr defTabSz="912813"/>
            <a:r>
              <a:rPr lang="en-US" smtClean="0"/>
              <a:t>Copyright (c) 2006-2007 Herbert L. Freeman               All Rights Reserved</a:t>
            </a:r>
          </a:p>
        </p:txBody>
      </p:sp>
      <p:sp>
        <p:nvSpPr>
          <p:cNvPr id="278531" name="Rectangle 7"/>
          <p:cNvSpPr>
            <a:spLocks noGrp="1" noChangeArrowheads="1"/>
          </p:cNvSpPr>
          <p:nvPr>
            <p:ph type="sldNum" sz="quarter" idx="5"/>
          </p:nvPr>
        </p:nvSpPr>
        <p:spPr>
          <a:noFill/>
        </p:spPr>
        <p:txBody>
          <a:bodyPr/>
          <a:lstStyle/>
          <a:p>
            <a:pPr defTabSz="912813"/>
            <a:fld id="{0FC0F40E-7525-4F85-9310-AA827065769D}" type="slidenum">
              <a:rPr lang="en-US" smtClean="0"/>
              <a:pPr defTabSz="912813"/>
              <a:t>4</a:t>
            </a:fld>
            <a:endParaRPr lang="en-US" smtClean="0"/>
          </a:p>
        </p:txBody>
      </p:sp>
      <p:sp>
        <p:nvSpPr>
          <p:cNvPr id="278532" name="Rectangle 2"/>
          <p:cNvSpPr>
            <a:spLocks noGrp="1" noRot="1" noChangeAspect="1" noChangeArrowheads="1" noTextEdit="1"/>
          </p:cNvSpPr>
          <p:nvPr>
            <p:ph type="sldImg"/>
          </p:nvPr>
        </p:nvSpPr>
        <p:spPr>
          <a:ln/>
        </p:spPr>
      </p:sp>
      <p:sp>
        <p:nvSpPr>
          <p:cNvPr id="278533"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6"/>
          <p:cNvSpPr>
            <a:spLocks noGrp="1" noChangeArrowheads="1"/>
          </p:cNvSpPr>
          <p:nvPr>
            <p:ph type="ftr" sz="quarter" idx="4"/>
          </p:nvPr>
        </p:nvSpPr>
        <p:spPr>
          <a:noFill/>
        </p:spPr>
        <p:txBody>
          <a:bodyPr/>
          <a:lstStyle/>
          <a:p>
            <a:pPr defTabSz="912813"/>
            <a:r>
              <a:rPr lang="en-US" smtClean="0"/>
              <a:t>Copyright (c) 2006-2007 Herbert L. Freeman               All Rights Reserved</a:t>
            </a:r>
          </a:p>
        </p:txBody>
      </p:sp>
      <p:sp>
        <p:nvSpPr>
          <p:cNvPr id="278531" name="Rectangle 7"/>
          <p:cNvSpPr>
            <a:spLocks noGrp="1" noChangeArrowheads="1"/>
          </p:cNvSpPr>
          <p:nvPr>
            <p:ph type="sldNum" sz="quarter" idx="5"/>
          </p:nvPr>
        </p:nvSpPr>
        <p:spPr>
          <a:noFill/>
        </p:spPr>
        <p:txBody>
          <a:bodyPr/>
          <a:lstStyle/>
          <a:p>
            <a:pPr defTabSz="912813"/>
            <a:fld id="{0FC0F40E-7525-4F85-9310-AA827065769D}" type="slidenum">
              <a:rPr lang="en-US" smtClean="0"/>
              <a:pPr defTabSz="912813"/>
              <a:t>5</a:t>
            </a:fld>
            <a:endParaRPr lang="en-US" smtClean="0"/>
          </a:p>
        </p:txBody>
      </p:sp>
      <p:sp>
        <p:nvSpPr>
          <p:cNvPr id="278532" name="Rectangle 2"/>
          <p:cNvSpPr>
            <a:spLocks noGrp="1" noRot="1" noChangeAspect="1" noChangeArrowheads="1" noTextEdit="1"/>
          </p:cNvSpPr>
          <p:nvPr>
            <p:ph type="sldImg"/>
          </p:nvPr>
        </p:nvSpPr>
        <p:spPr>
          <a:ln/>
        </p:spPr>
      </p:sp>
      <p:sp>
        <p:nvSpPr>
          <p:cNvPr id="278533"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6"/>
          <p:cNvSpPr>
            <a:spLocks noGrp="1" noChangeArrowheads="1"/>
          </p:cNvSpPr>
          <p:nvPr>
            <p:ph type="ftr" sz="quarter" idx="4"/>
          </p:nvPr>
        </p:nvSpPr>
        <p:spPr>
          <a:noFill/>
        </p:spPr>
        <p:txBody>
          <a:bodyPr/>
          <a:lstStyle/>
          <a:p>
            <a:pPr defTabSz="912813"/>
            <a:r>
              <a:rPr lang="en-US" smtClean="0"/>
              <a:t>Copyright (c) 2006-2007 Herbert L. Freeman               All Rights Reserved</a:t>
            </a:r>
          </a:p>
        </p:txBody>
      </p:sp>
      <p:sp>
        <p:nvSpPr>
          <p:cNvPr id="278531" name="Rectangle 7"/>
          <p:cNvSpPr>
            <a:spLocks noGrp="1" noChangeArrowheads="1"/>
          </p:cNvSpPr>
          <p:nvPr>
            <p:ph type="sldNum" sz="quarter" idx="5"/>
          </p:nvPr>
        </p:nvSpPr>
        <p:spPr>
          <a:noFill/>
        </p:spPr>
        <p:txBody>
          <a:bodyPr/>
          <a:lstStyle/>
          <a:p>
            <a:pPr defTabSz="912813"/>
            <a:fld id="{0FC0F40E-7525-4F85-9310-AA827065769D}" type="slidenum">
              <a:rPr lang="en-US" smtClean="0"/>
              <a:pPr defTabSz="912813"/>
              <a:t>6</a:t>
            </a:fld>
            <a:endParaRPr lang="en-US" smtClean="0"/>
          </a:p>
        </p:txBody>
      </p:sp>
      <p:sp>
        <p:nvSpPr>
          <p:cNvPr id="278532" name="Rectangle 2"/>
          <p:cNvSpPr>
            <a:spLocks noGrp="1" noRot="1" noChangeAspect="1" noChangeArrowheads="1" noTextEdit="1"/>
          </p:cNvSpPr>
          <p:nvPr>
            <p:ph type="sldImg"/>
          </p:nvPr>
        </p:nvSpPr>
        <p:spPr>
          <a:ln/>
        </p:spPr>
      </p:sp>
      <p:sp>
        <p:nvSpPr>
          <p:cNvPr id="278533"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6"/>
          <p:cNvSpPr>
            <a:spLocks noGrp="1" noChangeArrowheads="1"/>
          </p:cNvSpPr>
          <p:nvPr>
            <p:ph type="ftr" sz="quarter" idx="4"/>
          </p:nvPr>
        </p:nvSpPr>
        <p:spPr>
          <a:noFill/>
        </p:spPr>
        <p:txBody>
          <a:bodyPr/>
          <a:lstStyle/>
          <a:p>
            <a:pPr defTabSz="912813"/>
            <a:r>
              <a:rPr lang="en-US" smtClean="0"/>
              <a:t>Copyright (c) 2006-2007 Herbert L. Freeman               All Rights Reserved</a:t>
            </a:r>
          </a:p>
        </p:txBody>
      </p:sp>
      <p:sp>
        <p:nvSpPr>
          <p:cNvPr id="278531" name="Rectangle 7"/>
          <p:cNvSpPr>
            <a:spLocks noGrp="1" noChangeArrowheads="1"/>
          </p:cNvSpPr>
          <p:nvPr>
            <p:ph type="sldNum" sz="quarter" idx="5"/>
          </p:nvPr>
        </p:nvSpPr>
        <p:spPr>
          <a:noFill/>
        </p:spPr>
        <p:txBody>
          <a:bodyPr/>
          <a:lstStyle/>
          <a:p>
            <a:pPr defTabSz="912813"/>
            <a:fld id="{0FC0F40E-7525-4F85-9310-AA827065769D}" type="slidenum">
              <a:rPr lang="en-US" smtClean="0"/>
              <a:pPr defTabSz="912813"/>
              <a:t>7</a:t>
            </a:fld>
            <a:endParaRPr lang="en-US" smtClean="0"/>
          </a:p>
        </p:txBody>
      </p:sp>
      <p:sp>
        <p:nvSpPr>
          <p:cNvPr id="278532" name="Rectangle 2"/>
          <p:cNvSpPr>
            <a:spLocks noGrp="1" noRot="1" noChangeAspect="1" noChangeArrowheads="1" noTextEdit="1"/>
          </p:cNvSpPr>
          <p:nvPr>
            <p:ph type="sldImg"/>
          </p:nvPr>
        </p:nvSpPr>
        <p:spPr>
          <a:ln/>
        </p:spPr>
      </p:sp>
      <p:sp>
        <p:nvSpPr>
          <p:cNvPr id="278533"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6"/>
          <p:cNvSpPr>
            <a:spLocks noGrp="1" noChangeArrowheads="1"/>
          </p:cNvSpPr>
          <p:nvPr>
            <p:ph type="ftr" sz="quarter" idx="4"/>
          </p:nvPr>
        </p:nvSpPr>
        <p:spPr>
          <a:noFill/>
        </p:spPr>
        <p:txBody>
          <a:bodyPr/>
          <a:lstStyle/>
          <a:p>
            <a:pPr defTabSz="912813"/>
            <a:r>
              <a:rPr lang="en-US" smtClean="0"/>
              <a:t>Copyright (c) 2006-2007 Herbert L. Freeman               All Rights Reserved</a:t>
            </a:r>
          </a:p>
        </p:txBody>
      </p:sp>
      <p:sp>
        <p:nvSpPr>
          <p:cNvPr id="278531" name="Rectangle 7"/>
          <p:cNvSpPr>
            <a:spLocks noGrp="1" noChangeArrowheads="1"/>
          </p:cNvSpPr>
          <p:nvPr>
            <p:ph type="sldNum" sz="quarter" idx="5"/>
          </p:nvPr>
        </p:nvSpPr>
        <p:spPr>
          <a:noFill/>
        </p:spPr>
        <p:txBody>
          <a:bodyPr/>
          <a:lstStyle/>
          <a:p>
            <a:pPr defTabSz="912813"/>
            <a:fld id="{0FC0F40E-7525-4F85-9310-AA827065769D}" type="slidenum">
              <a:rPr lang="en-US" smtClean="0"/>
              <a:pPr defTabSz="912813"/>
              <a:t>8</a:t>
            </a:fld>
            <a:endParaRPr lang="en-US" smtClean="0"/>
          </a:p>
        </p:txBody>
      </p:sp>
      <p:sp>
        <p:nvSpPr>
          <p:cNvPr id="278532" name="Rectangle 2"/>
          <p:cNvSpPr>
            <a:spLocks noGrp="1" noRot="1" noChangeAspect="1" noChangeArrowheads="1" noTextEdit="1"/>
          </p:cNvSpPr>
          <p:nvPr>
            <p:ph type="sldImg"/>
          </p:nvPr>
        </p:nvSpPr>
        <p:spPr>
          <a:ln/>
        </p:spPr>
      </p:sp>
      <p:sp>
        <p:nvSpPr>
          <p:cNvPr id="278533"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6"/>
          <p:cNvSpPr>
            <a:spLocks noGrp="1" noChangeArrowheads="1"/>
          </p:cNvSpPr>
          <p:nvPr>
            <p:ph type="ftr" sz="quarter" idx="4"/>
          </p:nvPr>
        </p:nvSpPr>
        <p:spPr>
          <a:noFill/>
        </p:spPr>
        <p:txBody>
          <a:bodyPr/>
          <a:lstStyle/>
          <a:p>
            <a:pPr defTabSz="912813"/>
            <a:r>
              <a:rPr lang="en-US" smtClean="0"/>
              <a:t>Copyright (c) 2006-2007 Herbert L. Freeman               All Rights Reserved</a:t>
            </a:r>
          </a:p>
        </p:txBody>
      </p:sp>
      <p:sp>
        <p:nvSpPr>
          <p:cNvPr id="278531" name="Rectangle 7"/>
          <p:cNvSpPr>
            <a:spLocks noGrp="1" noChangeArrowheads="1"/>
          </p:cNvSpPr>
          <p:nvPr>
            <p:ph type="sldNum" sz="quarter" idx="5"/>
          </p:nvPr>
        </p:nvSpPr>
        <p:spPr>
          <a:noFill/>
        </p:spPr>
        <p:txBody>
          <a:bodyPr/>
          <a:lstStyle/>
          <a:p>
            <a:pPr defTabSz="912813"/>
            <a:fld id="{0FC0F40E-7525-4F85-9310-AA827065769D}" type="slidenum">
              <a:rPr lang="en-US" smtClean="0"/>
              <a:pPr defTabSz="912813"/>
              <a:t>9</a:t>
            </a:fld>
            <a:endParaRPr lang="en-US" smtClean="0"/>
          </a:p>
        </p:txBody>
      </p:sp>
      <p:sp>
        <p:nvSpPr>
          <p:cNvPr id="278532" name="Rectangle 2"/>
          <p:cNvSpPr>
            <a:spLocks noGrp="1" noRot="1" noChangeAspect="1" noChangeArrowheads="1" noTextEdit="1"/>
          </p:cNvSpPr>
          <p:nvPr>
            <p:ph type="sldImg"/>
          </p:nvPr>
        </p:nvSpPr>
        <p:spPr>
          <a:ln/>
        </p:spPr>
      </p:sp>
      <p:sp>
        <p:nvSpPr>
          <p:cNvPr id="278533"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B7BC088-D396-485B-AC16-7CD82FB267E0}" type="datetimeFigureOut">
              <a:rPr lang="en-US" smtClean="0"/>
              <a:pPr/>
              <a:t>10/2/2020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37CF79-8729-446E-8660-C5DE5C3AF87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7BC088-D396-485B-AC16-7CD82FB267E0}" type="datetimeFigureOut">
              <a:rPr lang="en-US" smtClean="0"/>
              <a:pPr/>
              <a:t>10/2/2020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37CF79-8729-446E-8660-C5DE5C3AF87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7BC088-D396-485B-AC16-7CD82FB267E0}" type="datetimeFigureOut">
              <a:rPr lang="en-US" smtClean="0"/>
              <a:pPr/>
              <a:t>10/2/2020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37CF79-8729-446E-8660-C5DE5C3AF87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7BC088-D396-485B-AC16-7CD82FB267E0}" type="datetimeFigureOut">
              <a:rPr lang="en-US" smtClean="0"/>
              <a:pPr/>
              <a:t>10/2/2020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37CF79-8729-446E-8660-C5DE5C3AF87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7BC088-D396-485B-AC16-7CD82FB267E0}" type="datetimeFigureOut">
              <a:rPr lang="en-US" smtClean="0"/>
              <a:pPr/>
              <a:t>10/2/2020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37CF79-8729-446E-8660-C5DE5C3AF87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B7BC088-D396-485B-AC16-7CD82FB267E0}" type="datetimeFigureOut">
              <a:rPr lang="en-US" smtClean="0"/>
              <a:pPr/>
              <a:t>10/2/2020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37CF79-8729-446E-8660-C5DE5C3AF87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B7BC088-D396-485B-AC16-7CD82FB267E0}" type="datetimeFigureOut">
              <a:rPr lang="en-US" smtClean="0"/>
              <a:pPr/>
              <a:t>10/2/2020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B37CF79-8729-446E-8660-C5DE5C3AF87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B7BC088-D396-485B-AC16-7CD82FB267E0}" type="datetimeFigureOut">
              <a:rPr lang="en-US" smtClean="0"/>
              <a:pPr/>
              <a:t>10/2/2020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B37CF79-8729-446E-8660-C5DE5C3AF87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7BC088-D396-485B-AC16-7CD82FB267E0}" type="datetimeFigureOut">
              <a:rPr lang="en-US" smtClean="0"/>
              <a:pPr/>
              <a:t>10/2/2020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B37CF79-8729-446E-8660-C5DE5C3AF87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7BC088-D396-485B-AC16-7CD82FB267E0}" type="datetimeFigureOut">
              <a:rPr lang="en-US" smtClean="0"/>
              <a:pPr/>
              <a:t>10/2/2020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37CF79-8729-446E-8660-C5DE5C3AF87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7BC088-D396-485B-AC16-7CD82FB267E0}" type="datetimeFigureOut">
              <a:rPr lang="en-US" smtClean="0"/>
              <a:pPr/>
              <a:t>10/2/2020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37CF79-8729-446E-8660-C5DE5C3AF87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7BC088-D396-485B-AC16-7CD82FB267E0}" type="datetimeFigureOut">
              <a:rPr lang="en-US" smtClean="0"/>
              <a:pPr/>
              <a:t>10/2/2020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37CF79-8729-446E-8660-C5DE5C3AF87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hyperlink" Target="https://higherlogicdownload.s3.amazonaws.com/NMSC/390e0055-2395-4d3b-af60-81b53974430d/UploadedImages/Resource_Center/COVID_19/NMSC57_MSA_COVID19IMAPCTSURVEY_F.pdf"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1.gi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www.leytham.com/" TargetMode="External"/><Relationship Id="rId2" Type="http://schemas.openxmlformats.org/officeDocument/2006/relationships/hyperlink" Target="mailto:herb@FullCircleVentures.com" TargetMode="Externa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hyperlink" Target="https://www.retaildive.com/news/permanent-store-closures-could-hit-25k-in-2020-coresight-says/579443/"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s://www.retaildive.com/news/15k-stores-could-permanently-close-in-2020-coresight-says/574827/" TargetMode="External"/><Relationship Id="rId4" Type="http://schemas.openxmlformats.org/officeDocument/2006/relationships/hyperlink" Target="https://www.retaildive.com/news/store-closures-pass-9k-in-2019/569597/"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29" name="Text Box 13"/>
          <p:cNvSpPr txBox="1">
            <a:spLocks noChangeArrowheads="1"/>
          </p:cNvSpPr>
          <p:nvPr/>
        </p:nvSpPr>
        <p:spPr bwMode="auto">
          <a:xfrm>
            <a:off x="990600" y="0"/>
            <a:ext cx="685800" cy="1016000"/>
          </a:xfrm>
          <a:prstGeom prst="rect">
            <a:avLst/>
          </a:prstGeom>
          <a:noFill/>
          <a:ln w="9525">
            <a:noFill/>
            <a:miter lim="800000"/>
            <a:headEnd/>
            <a:tailEnd/>
          </a:ln>
        </p:spPr>
        <p:txBody>
          <a:bodyPr>
            <a:spAutoFit/>
          </a:bodyPr>
          <a:lstStyle/>
          <a:p>
            <a:pPr>
              <a:spcBef>
                <a:spcPct val="50000"/>
              </a:spcBef>
            </a:pPr>
            <a:endParaRPr lang="en-US" sz="6000" b="0" dirty="0"/>
          </a:p>
        </p:txBody>
      </p:sp>
      <p:sp>
        <p:nvSpPr>
          <p:cNvPr id="6158" name="Text Box 14"/>
          <p:cNvSpPr txBox="1">
            <a:spLocks noChangeArrowheads="1"/>
          </p:cNvSpPr>
          <p:nvPr/>
        </p:nvSpPr>
        <p:spPr bwMode="auto">
          <a:xfrm>
            <a:off x="203200" y="550322"/>
            <a:ext cx="8779933" cy="5693866"/>
          </a:xfrm>
          <a:prstGeom prst="rect">
            <a:avLst/>
          </a:prstGeom>
          <a:noFill/>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algn="ctr">
              <a:defRPr/>
            </a:pPr>
            <a:endParaRPr lang="en-US" b="1" dirty="0" smtClean="0">
              <a:latin typeface="OptimusPrinceps"/>
            </a:endParaRPr>
          </a:p>
          <a:p>
            <a:pPr algn="ctr">
              <a:defRPr/>
            </a:pPr>
            <a:r>
              <a:rPr lang="en-US" sz="3600" b="1" dirty="0" smtClean="0">
                <a:latin typeface="Times New Roman" pitchFamily="18" charset="0"/>
                <a:cs typeface="Times New Roman" pitchFamily="18" charset="0"/>
              </a:rPr>
              <a:t>Building Holistic Community Experiences</a:t>
            </a:r>
          </a:p>
          <a:p>
            <a:pPr algn="ctr">
              <a:defRPr/>
            </a:pPr>
            <a:r>
              <a:rPr lang="en-US" sz="3600" b="1" dirty="0" smtClean="0">
                <a:latin typeface="Times New Roman" pitchFamily="18" charset="0"/>
                <a:cs typeface="Times New Roman" pitchFamily="18" charset="0"/>
              </a:rPr>
              <a:t>(without a town center)</a:t>
            </a:r>
            <a:r>
              <a:rPr lang="en-US" sz="4000" b="1" dirty="0" smtClean="0">
                <a:latin typeface="Times New Roman" pitchFamily="18" charset="0"/>
                <a:cs typeface="Times New Roman" pitchFamily="18" charset="0"/>
              </a:rPr>
              <a:t> </a:t>
            </a:r>
          </a:p>
          <a:p>
            <a:pPr algn="ctr">
              <a:spcBef>
                <a:spcPct val="50000"/>
              </a:spcBef>
              <a:defRPr/>
            </a:pPr>
            <a:r>
              <a:rPr lang="en-US" sz="3200" dirty="0" smtClean="0">
                <a:latin typeface="Times New Roman" pitchFamily="18" charset="0"/>
                <a:cs typeface="Times New Roman" pitchFamily="18" charset="0"/>
              </a:rPr>
              <a:t>FALL 2020 VIRTUAL ROUNDTABLE</a:t>
            </a:r>
          </a:p>
          <a:p>
            <a:pPr algn="ctr">
              <a:spcBef>
                <a:spcPct val="50000"/>
              </a:spcBef>
              <a:defRPr/>
            </a:pPr>
            <a:endParaRPr lang="en-US" sz="3600" b="1" dirty="0" smtClean="0">
              <a:solidFill>
                <a:srgbClr val="0066CC"/>
              </a:solidFill>
              <a:latin typeface="OptimusPrincepsSemiBold" pitchFamily="2" charset="0"/>
            </a:endParaRPr>
          </a:p>
          <a:p>
            <a:pPr algn="ctr">
              <a:spcBef>
                <a:spcPct val="50000"/>
              </a:spcBef>
              <a:defRPr/>
            </a:pPr>
            <a:endParaRPr lang="en-US" sz="3600" dirty="0" smtClean="0">
              <a:solidFill>
                <a:schemeClr val="tx1"/>
              </a:solidFill>
              <a:latin typeface="OptimusPrincepsSemiBold" pitchFamily="2" charset="0"/>
            </a:endParaRPr>
          </a:p>
          <a:p>
            <a:pPr algn="ctr">
              <a:spcBef>
                <a:spcPct val="50000"/>
              </a:spcBef>
              <a:defRPr/>
            </a:pPr>
            <a:r>
              <a:rPr lang="en-US" sz="3600" dirty="0" smtClean="0">
                <a:solidFill>
                  <a:schemeClr val="tx1"/>
                </a:solidFill>
                <a:latin typeface="OptimusPrincepsSemiBold" pitchFamily="2" charset="0"/>
              </a:rPr>
              <a:t>October 2, 2020</a:t>
            </a:r>
          </a:p>
          <a:p>
            <a:pPr algn="ctr">
              <a:defRPr/>
            </a:pPr>
            <a:r>
              <a:rPr lang="en-US" sz="2400" dirty="0" smtClean="0">
                <a:solidFill>
                  <a:schemeClr val="tx1"/>
                </a:solidFill>
                <a:latin typeface="Times New Roman" pitchFamily="18" charset="0"/>
                <a:cs typeface="Times New Roman" pitchFamily="18" charset="0"/>
              </a:rPr>
              <a:t>By </a:t>
            </a:r>
            <a:r>
              <a:rPr lang="en-US" sz="2400" dirty="0">
                <a:solidFill>
                  <a:schemeClr val="tx1"/>
                </a:solidFill>
                <a:latin typeface="Times New Roman" pitchFamily="18" charset="0"/>
                <a:cs typeface="Times New Roman" pitchFamily="18" charset="0"/>
              </a:rPr>
              <a:t>Herb Freeman, President</a:t>
            </a:r>
          </a:p>
          <a:p>
            <a:pPr algn="ctr">
              <a:defRPr/>
            </a:pPr>
            <a:r>
              <a:rPr lang="en-US" sz="2400" dirty="0">
                <a:solidFill>
                  <a:schemeClr val="tx1"/>
                </a:solidFill>
                <a:latin typeface="Times New Roman" pitchFamily="18" charset="0"/>
                <a:cs typeface="Times New Roman" pitchFamily="18" charset="0"/>
              </a:rPr>
              <a:t>Full Circle Ventures, Inc</a:t>
            </a:r>
            <a:r>
              <a:rPr lang="en-US" sz="2400" dirty="0" smtClean="0">
                <a:solidFill>
                  <a:schemeClr val="tx1"/>
                </a:solidFill>
                <a:latin typeface="Times New Roman" pitchFamily="18" charset="0"/>
                <a:cs typeface="Times New Roman" pitchFamily="18" charset="0"/>
              </a:rPr>
              <a:t>.</a:t>
            </a:r>
            <a:endParaRPr lang="en-US" sz="2400" dirty="0">
              <a:latin typeface="Times New Roman" pitchFamily="18" charset="0"/>
              <a:cs typeface="Times New Roman" pitchFamily="18" charset="0"/>
            </a:endParaRPr>
          </a:p>
          <a:p>
            <a:pPr algn="ctr">
              <a:spcBef>
                <a:spcPct val="50000"/>
              </a:spcBef>
              <a:defRPr/>
            </a:pPr>
            <a:endParaRPr lang="en-US" sz="800" dirty="0"/>
          </a:p>
        </p:txBody>
      </p:sp>
      <p:pic>
        <p:nvPicPr>
          <p:cNvPr id="472066" name="Picture 2" descr="NTBA"/>
          <p:cNvPicPr>
            <a:picLocks noChangeAspect="1" noChangeArrowheads="1"/>
          </p:cNvPicPr>
          <p:nvPr/>
        </p:nvPicPr>
        <p:blipFill>
          <a:blip r:embed="rId4" cstate="print"/>
          <a:srcRect/>
          <a:stretch>
            <a:fillRect/>
          </a:stretch>
        </p:blipFill>
        <p:spPr bwMode="auto">
          <a:xfrm>
            <a:off x="3178176" y="3169715"/>
            <a:ext cx="2781300" cy="847725"/>
          </a:xfrm>
          <a:prstGeom prst="rect">
            <a:avLst/>
          </a:prstGeom>
          <a:noFill/>
        </p:spPr>
      </p:pic>
      <p:pic>
        <p:nvPicPr>
          <p:cNvPr id="7" name="Picture 6" descr="border_contact_sheet.png"/>
          <p:cNvPicPr>
            <a:picLocks noChangeAspect="1"/>
          </p:cNvPicPr>
          <p:nvPr/>
        </p:nvPicPr>
        <p:blipFill>
          <a:blip r:embed="rId5" cstate="print"/>
          <a:stretch>
            <a:fillRect/>
          </a:stretch>
        </p:blipFill>
        <p:spPr>
          <a:xfrm>
            <a:off x="-560210" y="-548931"/>
            <a:ext cx="10287000" cy="9886951"/>
          </a:xfrm>
          <a:prstGeom prst="rect">
            <a:avLst/>
          </a:prstGeom>
        </p:spPr>
      </p:pic>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38667" y="2751667"/>
            <a:ext cx="1244600" cy="276999"/>
          </a:xfrm>
          <a:prstGeom prst="rect">
            <a:avLst/>
          </a:prstGeom>
          <a:solidFill>
            <a:srgbClr val="FFFF00"/>
          </a:solidFill>
        </p:spPr>
        <p:txBody>
          <a:bodyPr wrap="square" rtlCol="0">
            <a:spAutoFit/>
          </a:bodyPr>
          <a:lstStyle/>
          <a:p>
            <a:endParaRPr lang="en-US" sz="1200" dirty="0"/>
          </a:p>
        </p:txBody>
      </p:sp>
      <p:sp>
        <p:nvSpPr>
          <p:cNvPr id="13" name="TextBox 12"/>
          <p:cNvSpPr txBox="1"/>
          <p:nvPr/>
        </p:nvSpPr>
        <p:spPr>
          <a:xfrm>
            <a:off x="6400800" y="2201333"/>
            <a:ext cx="2302933" cy="276999"/>
          </a:xfrm>
          <a:prstGeom prst="rect">
            <a:avLst/>
          </a:prstGeom>
          <a:solidFill>
            <a:srgbClr val="FFFF00"/>
          </a:solidFill>
        </p:spPr>
        <p:txBody>
          <a:bodyPr wrap="square" rtlCol="0">
            <a:spAutoFit/>
          </a:bodyPr>
          <a:lstStyle/>
          <a:p>
            <a:endParaRPr lang="en-US" sz="1200" dirty="0"/>
          </a:p>
        </p:txBody>
      </p:sp>
      <p:sp>
        <p:nvSpPr>
          <p:cNvPr id="12" name="TextBox 11"/>
          <p:cNvSpPr txBox="1"/>
          <p:nvPr/>
        </p:nvSpPr>
        <p:spPr>
          <a:xfrm>
            <a:off x="338667" y="2480734"/>
            <a:ext cx="8305800" cy="276999"/>
          </a:xfrm>
          <a:prstGeom prst="rect">
            <a:avLst/>
          </a:prstGeom>
          <a:solidFill>
            <a:srgbClr val="FFFF00"/>
          </a:solidFill>
        </p:spPr>
        <p:txBody>
          <a:bodyPr wrap="square" rtlCol="0">
            <a:spAutoFit/>
          </a:bodyPr>
          <a:lstStyle/>
          <a:p>
            <a:endParaRPr lang="en-US" sz="1200" dirty="0"/>
          </a:p>
        </p:txBody>
      </p:sp>
      <p:sp>
        <p:nvSpPr>
          <p:cNvPr id="11" name="TextBox 10"/>
          <p:cNvSpPr txBox="1"/>
          <p:nvPr/>
        </p:nvSpPr>
        <p:spPr>
          <a:xfrm>
            <a:off x="304801" y="2175934"/>
            <a:ext cx="1921934" cy="276999"/>
          </a:xfrm>
          <a:prstGeom prst="rect">
            <a:avLst/>
          </a:prstGeom>
          <a:solidFill>
            <a:srgbClr val="FFFF00"/>
          </a:solidFill>
        </p:spPr>
        <p:txBody>
          <a:bodyPr wrap="square" rtlCol="0">
            <a:spAutoFit/>
          </a:bodyPr>
          <a:lstStyle/>
          <a:p>
            <a:endParaRPr lang="en-US" sz="1200" dirty="0"/>
          </a:p>
        </p:txBody>
      </p:sp>
      <p:sp>
        <p:nvSpPr>
          <p:cNvPr id="9" name="TextBox 8"/>
          <p:cNvSpPr txBox="1"/>
          <p:nvPr/>
        </p:nvSpPr>
        <p:spPr>
          <a:xfrm>
            <a:off x="2616200" y="1921934"/>
            <a:ext cx="6104467" cy="276999"/>
          </a:xfrm>
          <a:prstGeom prst="rect">
            <a:avLst/>
          </a:prstGeom>
          <a:solidFill>
            <a:srgbClr val="FFFF00"/>
          </a:solidFill>
        </p:spPr>
        <p:txBody>
          <a:bodyPr wrap="square" rtlCol="0">
            <a:spAutoFit/>
          </a:bodyPr>
          <a:lstStyle/>
          <a:p>
            <a:endParaRPr lang="en-US" sz="1200" dirty="0"/>
          </a:p>
        </p:txBody>
      </p:sp>
      <p:sp>
        <p:nvSpPr>
          <p:cNvPr id="8" name="TextBox 7"/>
          <p:cNvSpPr txBox="1"/>
          <p:nvPr/>
        </p:nvSpPr>
        <p:spPr>
          <a:xfrm>
            <a:off x="3920067" y="1642533"/>
            <a:ext cx="4741333" cy="276999"/>
          </a:xfrm>
          <a:prstGeom prst="rect">
            <a:avLst/>
          </a:prstGeom>
          <a:solidFill>
            <a:srgbClr val="FFFF00"/>
          </a:solidFill>
        </p:spPr>
        <p:txBody>
          <a:bodyPr wrap="square" rtlCol="0">
            <a:spAutoFit/>
          </a:bodyPr>
          <a:lstStyle/>
          <a:p>
            <a:endParaRPr lang="en-US" sz="1200" dirty="0"/>
          </a:p>
        </p:txBody>
      </p:sp>
      <p:sp>
        <p:nvSpPr>
          <p:cNvPr id="131086" name="Text Box 14"/>
          <p:cNvSpPr txBox="1">
            <a:spLocks noChangeArrowheads="1"/>
          </p:cNvSpPr>
          <p:nvPr/>
        </p:nvSpPr>
        <p:spPr bwMode="auto">
          <a:xfrm>
            <a:off x="990600" y="0"/>
            <a:ext cx="685800" cy="1016000"/>
          </a:xfrm>
          <a:prstGeom prst="rect">
            <a:avLst/>
          </a:prstGeom>
          <a:noFill/>
          <a:ln w="9525">
            <a:noFill/>
            <a:miter lim="800000"/>
            <a:headEnd/>
            <a:tailEnd/>
          </a:ln>
        </p:spPr>
        <p:txBody>
          <a:bodyPr>
            <a:spAutoFit/>
          </a:bodyPr>
          <a:lstStyle/>
          <a:p>
            <a:pPr>
              <a:spcBef>
                <a:spcPct val="50000"/>
              </a:spcBef>
            </a:pPr>
            <a:endParaRPr lang="en-US" sz="6000" b="0"/>
          </a:p>
        </p:txBody>
      </p:sp>
      <p:sp>
        <p:nvSpPr>
          <p:cNvPr id="6" name="TextBox 5"/>
          <p:cNvSpPr txBox="1"/>
          <p:nvPr/>
        </p:nvSpPr>
        <p:spPr>
          <a:xfrm>
            <a:off x="939790" y="6163741"/>
            <a:ext cx="7298271" cy="738664"/>
          </a:xfrm>
          <a:prstGeom prst="rect">
            <a:avLst/>
          </a:prstGeom>
          <a:noFill/>
        </p:spPr>
        <p:txBody>
          <a:bodyPr wrap="square" rtlCol="0">
            <a:spAutoFit/>
          </a:bodyPr>
          <a:lstStyle/>
          <a:p>
            <a:r>
              <a:rPr lang="en-US" sz="1400" dirty="0" smtClean="0">
                <a:hlinkClick r:id="rId3"/>
              </a:rPr>
              <a:t>https://higherlogicdownload.s3.amazonaws.com/NMSC/390e0055-2395-4d3b-af60-81b53974430d/UploadedImages/Resource_Center/COVID_19/NMSC57_MSA_COVID19IMAPCTSURVEY_F.pdf</a:t>
            </a:r>
            <a:endParaRPr lang="en-US" sz="1400" dirty="0"/>
          </a:p>
        </p:txBody>
      </p:sp>
      <p:sp>
        <p:nvSpPr>
          <p:cNvPr id="7" name="Rectangle 6"/>
          <p:cNvSpPr/>
          <p:nvPr/>
        </p:nvSpPr>
        <p:spPr>
          <a:xfrm>
            <a:off x="262467" y="466494"/>
            <a:ext cx="8644466" cy="6186309"/>
          </a:xfrm>
          <a:prstGeom prst="rect">
            <a:avLst/>
          </a:prstGeom>
        </p:spPr>
        <p:txBody>
          <a:bodyPr wrap="square">
            <a:spAutoFit/>
          </a:bodyPr>
          <a:lstStyle/>
          <a:p>
            <a:pPr algn="ctr"/>
            <a:r>
              <a:rPr lang="en-US" sz="2000" b="1" dirty="0" smtClean="0">
                <a:latin typeface="Times New Roman" pitchFamily="18" charset="0"/>
                <a:cs typeface="Times New Roman" pitchFamily="18" charset="0"/>
              </a:rPr>
              <a:t>What about Covid-19, 20, 21, 22? </a:t>
            </a:r>
          </a:p>
          <a:p>
            <a:endParaRPr lang="en-US" dirty="0" smtClean="0"/>
          </a:p>
          <a:p>
            <a:r>
              <a:rPr lang="en-US" dirty="0" smtClean="0">
                <a:latin typeface="Times New Roman" pitchFamily="18" charset="0"/>
                <a:cs typeface="Times New Roman" pitchFamily="18" charset="0"/>
              </a:rPr>
              <a:t>Main Street America (a subsidiary of the National Trust for Historic Places) surveyed their network of 1,600 commercial districts nationwide, comprising 300,000 small businesses in between March 25</a:t>
            </a:r>
            <a:r>
              <a:rPr lang="en-US" baseline="30000" dirty="0" smtClean="0">
                <a:latin typeface="Times New Roman" pitchFamily="18" charset="0"/>
                <a:cs typeface="Times New Roman" pitchFamily="18" charset="0"/>
              </a:rPr>
              <a:t>th</a:t>
            </a:r>
            <a:r>
              <a:rPr lang="en-US" dirty="0" smtClean="0">
                <a:latin typeface="Times New Roman" pitchFamily="18" charset="0"/>
                <a:cs typeface="Times New Roman" pitchFamily="18" charset="0"/>
              </a:rPr>
              <a:t> and April 6, 2020. More than 5,850 small business owners responded from 48 states, of which 91 percent of respondents reported owning businesses with fewer than 20 employees. “Thus, findings from this survey highlight the profound impact of the current crisis on the smallest, locally-owned businesses that are the backbone of American communities” says MSA. </a:t>
            </a:r>
          </a:p>
          <a:p>
            <a:endParaRPr lang="en-US" sz="1000"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Respondents include a wide range of businesses:</a:t>
            </a:r>
          </a:p>
          <a:p>
            <a:pPr>
              <a:buFont typeface="Arial" pitchFamily="34" charset="0"/>
              <a:buChar char="•"/>
            </a:pPr>
            <a:r>
              <a:rPr lang="en-US" dirty="0" smtClean="0">
                <a:latin typeface="Times New Roman" pitchFamily="18" charset="0"/>
                <a:cs typeface="Times New Roman" pitchFamily="18" charset="0"/>
              </a:rPr>
              <a:t>  23 percent were non-food-related retail stores;</a:t>
            </a:r>
          </a:p>
          <a:p>
            <a:pPr>
              <a:buFont typeface="Arial" pitchFamily="34" charset="0"/>
              <a:buChar char="•"/>
            </a:pPr>
            <a:r>
              <a:rPr lang="en-US" dirty="0" smtClean="0">
                <a:latin typeface="Times New Roman" pitchFamily="18" charset="0"/>
                <a:cs typeface="Times New Roman" pitchFamily="18" charset="0"/>
              </a:rPr>
              <a:t>  18 percent were restaurants, bars, or cafes. </a:t>
            </a:r>
          </a:p>
          <a:p>
            <a:pPr>
              <a:buFont typeface="Arial" pitchFamily="34" charset="0"/>
              <a:buChar char="•"/>
            </a:pPr>
            <a:r>
              <a:rPr lang="en-US" dirty="0" smtClean="0">
                <a:latin typeface="Times New Roman" pitchFamily="18" charset="0"/>
                <a:cs typeface="Times New Roman" pitchFamily="18" charset="0"/>
              </a:rPr>
              <a:t>  About 12 percent were professional services (e.g. banking, legal, design, real estate). </a:t>
            </a:r>
          </a:p>
          <a:p>
            <a:pPr>
              <a:buFont typeface="Arial" pitchFamily="34" charset="0"/>
              <a:buChar char="•"/>
            </a:pPr>
            <a:r>
              <a:rPr lang="en-US" dirty="0" smtClean="0">
                <a:latin typeface="Times New Roman" pitchFamily="18" charset="0"/>
                <a:cs typeface="Times New Roman" pitchFamily="18" charset="0"/>
              </a:rPr>
              <a:t>  Nearly 8 percent are personal care (barbershops, beauty and nail salons, etc.).</a:t>
            </a:r>
          </a:p>
          <a:p>
            <a:pPr>
              <a:buFont typeface="Arial" pitchFamily="34" charset="0"/>
              <a:buChar char="•"/>
            </a:pPr>
            <a:r>
              <a:rPr lang="en-US" dirty="0" smtClean="0">
                <a:latin typeface="Times New Roman" pitchFamily="18" charset="0"/>
                <a:cs typeface="Times New Roman" pitchFamily="18" charset="0"/>
              </a:rPr>
              <a:t>  Categories include hotels and inns, health care practitioners, nonprofits, small grocery stores and other (26 percent). </a:t>
            </a:r>
          </a:p>
          <a:p>
            <a:pPr>
              <a:buFont typeface="Arial" pitchFamily="34" charset="0"/>
              <a:buChar char="•"/>
            </a:pPr>
            <a:r>
              <a:rPr lang="en-US" dirty="0" smtClean="0">
                <a:latin typeface="Times New Roman" pitchFamily="18" charset="0"/>
                <a:cs typeface="Times New Roman" pitchFamily="18" charset="0"/>
              </a:rPr>
              <a:t>  About half of the businesses are owned by women, and six percent are minority owned. </a:t>
            </a:r>
          </a:p>
          <a:p>
            <a:pPr>
              <a:buFont typeface="Arial" pitchFamily="34" charset="0"/>
              <a:buChar char="•"/>
            </a:pPr>
            <a:r>
              <a:rPr lang="en-US" dirty="0" smtClean="0">
                <a:latin typeface="Times New Roman" pitchFamily="18" charset="0"/>
                <a:cs typeface="Times New Roman" pitchFamily="18" charset="0"/>
              </a:rPr>
              <a:t>  The majority of these businesses—63 percent—do not sell online. </a:t>
            </a:r>
          </a:p>
          <a:p>
            <a:pPr>
              <a:buFont typeface="Arial" pitchFamily="34" charset="0"/>
              <a:buChar char="•"/>
            </a:pPr>
            <a:r>
              <a:rPr lang="en-US" dirty="0" smtClean="0">
                <a:latin typeface="Times New Roman" pitchFamily="18" charset="0"/>
                <a:cs typeface="Times New Roman" pitchFamily="18" charset="0"/>
              </a:rPr>
              <a:t>  Seventy-eight percent have suspended their storefront operations. </a:t>
            </a:r>
          </a:p>
          <a:p>
            <a:r>
              <a:rPr lang="en-US" dirty="0" smtClean="0"/>
              <a:t/>
            </a:r>
            <a:br>
              <a:rPr lang="en-US" dirty="0" smtClean="0"/>
            </a:br>
            <a:endParaRPr lang="en-US" dirty="0"/>
          </a:p>
        </p:txBody>
      </p:sp>
      <p:pic>
        <p:nvPicPr>
          <p:cNvPr id="10" name="Picture 9" descr="border_contact_sheet.png"/>
          <p:cNvPicPr>
            <a:picLocks noChangeAspect="1"/>
          </p:cNvPicPr>
          <p:nvPr/>
        </p:nvPicPr>
        <p:blipFill>
          <a:blip r:embed="rId4" cstate="print"/>
          <a:stretch>
            <a:fillRect/>
          </a:stretch>
        </p:blipFill>
        <p:spPr>
          <a:xfrm>
            <a:off x="-560210" y="-548931"/>
            <a:ext cx="10287000" cy="9886951"/>
          </a:xfrm>
          <a:prstGeom prst="rect">
            <a:avLst/>
          </a:prstGeom>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86" name="Text Box 14"/>
          <p:cNvSpPr txBox="1">
            <a:spLocks noChangeArrowheads="1"/>
          </p:cNvSpPr>
          <p:nvPr/>
        </p:nvSpPr>
        <p:spPr bwMode="auto">
          <a:xfrm>
            <a:off x="990600" y="0"/>
            <a:ext cx="685800" cy="1016000"/>
          </a:xfrm>
          <a:prstGeom prst="rect">
            <a:avLst/>
          </a:prstGeom>
          <a:noFill/>
          <a:ln w="9525">
            <a:noFill/>
            <a:miter lim="800000"/>
            <a:headEnd/>
            <a:tailEnd/>
          </a:ln>
        </p:spPr>
        <p:txBody>
          <a:bodyPr>
            <a:spAutoFit/>
          </a:bodyPr>
          <a:lstStyle/>
          <a:p>
            <a:pPr>
              <a:spcBef>
                <a:spcPct val="50000"/>
              </a:spcBef>
            </a:pPr>
            <a:endParaRPr lang="en-US" sz="6000" b="0"/>
          </a:p>
        </p:txBody>
      </p:sp>
      <p:sp>
        <p:nvSpPr>
          <p:cNvPr id="6" name="TextBox 5"/>
          <p:cNvSpPr txBox="1"/>
          <p:nvPr/>
        </p:nvSpPr>
        <p:spPr>
          <a:xfrm>
            <a:off x="939790" y="6087538"/>
            <a:ext cx="7298271" cy="523220"/>
          </a:xfrm>
          <a:prstGeom prst="rect">
            <a:avLst/>
          </a:prstGeom>
          <a:noFill/>
        </p:spPr>
        <p:txBody>
          <a:bodyPr wrap="square" rtlCol="0">
            <a:spAutoFit/>
          </a:bodyPr>
          <a:lstStyle/>
          <a:p>
            <a:r>
              <a:rPr lang="en-US" sz="1400" dirty="0" smtClean="0"/>
              <a:t>Source: “A brief history of retail and mixed-use” by Robert </a:t>
            </a:r>
            <a:r>
              <a:rPr lang="en-US" sz="1400" dirty="0" err="1" smtClean="0"/>
              <a:t>Steuteville</a:t>
            </a:r>
            <a:r>
              <a:rPr lang="en-US" sz="1400" dirty="0" smtClean="0"/>
              <a:t> in  Public Square, a CNU Journal, August 26, 2019</a:t>
            </a:r>
            <a:endParaRPr lang="en-US" sz="1400" dirty="0"/>
          </a:p>
        </p:txBody>
      </p:sp>
      <p:pic>
        <p:nvPicPr>
          <p:cNvPr id="584708" name="Picture 4" descr="https://www.cnu.org/sites/default/files/styles/public_square_feature_image/public/MSA-business-close.jpg?itok=-HeHxwuo"/>
          <p:cNvPicPr>
            <a:picLocks noChangeAspect="1" noChangeArrowheads="1"/>
          </p:cNvPicPr>
          <p:nvPr/>
        </p:nvPicPr>
        <p:blipFill>
          <a:blip r:embed="rId3" cstate="print"/>
          <a:srcRect/>
          <a:stretch>
            <a:fillRect/>
          </a:stretch>
        </p:blipFill>
        <p:spPr bwMode="auto">
          <a:xfrm>
            <a:off x="404683" y="731520"/>
            <a:ext cx="8308848" cy="5303520"/>
          </a:xfrm>
          <a:prstGeom prst="rect">
            <a:avLst/>
          </a:prstGeom>
          <a:noFill/>
        </p:spPr>
      </p:pic>
      <p:sp>
        <p:nvSpPr>
          <p:cNvPr id="7" name="TextBox 6"/>
          <p:cNvSpPr txBox="1"/>
          <p:nvPr/>
        </p:nvSpPr>
        <p:spPr>
          <a:xfrm>
            <a:off x="3208883" y="3945467"/>
            <a:ext cx="4802020" cy="369332"/>
          </a:xfrm>
          <a:prstGeom prst="rect">
            <a:avLst/>
          </a:prstGeom>
          <a:solidFill>
            <a:srgbClr val="FFFF00"/>
          </a:solidFill>
        </p:spPr>
        <p:txBody>
          <a:bodyPr wrap="none" rtlCol="0">
            <a:spAutoFit/>
          </a:bodyPr>
          <a:lstStyle/>
          <a:p>
            <a:r>
              <a:rPr lang="en-US" b="1" dirty="0" smtClean="0"/>
              <a:t>75% are at risk of closing in five months or less.</a:t>
            </a:r>
            <a:endParaRPr lang="en-US" b="1" dirty="0"/>
          </a:p>
        </p:txBody>
      </p:sp>
      <p:pic>
        <p:nvPicPr>
          <p:cNvPr id="10" name="Picture 9" descr="border_contact_sheet.png"/>
          <p:cNvPicPr>
            <a:picLocks noChangeAspect="1"/>
          </p:cNvPicPr>
          <p:nvPr/>
        </p:nvPicPr>
        <p:blipFill>
          <a:blip r:embed="rId4" cstate="print"/>
          <a:stretch>
            <a:fillRect/>
          </a:stretch>
        </p:blipFill>
        <p:spPr>
          <a:xfrm>
            <a:off x="-560210" y="-548931"/>
            <a:ext cx="10287000" cy="9886951"/>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86" name="Text Box 14"/>
          <p:cNvSpPr txBox="1">
            <a:spLocks noChangeArrowheads="1"/>
          </p:cNvSpPr>
          <p:nvPr/>
        </p:nvSpPr>
        <p:spPr bwMode="auto">
          <a:xfrm>
            <a:off x="990600" y="0"/>
            <a:ext cx="685800" cy="1016000"/>
          </a:xfrm>
          <a:prstGeom prst="rect">
            <a:avLst/>
          </a:prstGeom>
          <a:noFill/>
          <a:ln w="9525">
            <a:noFill/>
            <a:miter lim="800000"/>
            <a:headEnd/>
            <a:tailEnd/>
          </a:ln>
        </p:spPr>
        <p:txBody>
          <a:bodyPr>
            <a:spAutoFit/>
          </a:bodyPr>
          <a:lstStyle/>
          <a:p>
            <a:pPr>
              <a:spcBef>
                <a:spcPct val="50000"/>
              </a:spcBef>
            </a:pPr>
            <a:endParaRPr lang="en-US" sz="6000" b="0"/>
          </a:p>
        </p:txBody>
      </p:sp>
      <p:sp>
        <p:nvSpPr>
          <p:cNvPr id="6" name="TextBox 5"/>
          <p:cNvSpPr txBox="1"/>
          <p:nvPr/>
        </p:nvSpPr>
        <p:spPr>
          <a:xfrm>
            <a:off x="939790" y="5969000"/>
            <a:ext cx="7298271" cy="523220"/>
          </a:xfrm>
          <a:prstGeom prst="rect">
            <a:avLst/>
          </a:prstGeom>
          <a:noFill/>
        </p:spPr>
        <p:txBody>
          <a:bodyPr wrap="square" rtlCol="0">
            <a:spAutoFit/>
          </a:bodyPr>
          <a:lstStyle/>
          <a:p>
            <a:r>
              <a:rPr lang="en-US" sz="1400" dirty="0" smtClean="0"/>
              <a:t>Source: “A brief history of retail and mixed-use” by Robert </a:t>
            </a:r>
            <a:r>
              <a:rPr lang="en-US" sz="1400" dirty="0" err="1" smtClean="0"/>
              <a:t>Steuteville</a:t>
            </a:r>
            <a:r>
              <a:rPr lang="en-US" sz="1400" dirty="0" smtClean="0"/>
              <a:t> in  Public Square, a CNU Journal, August 26, 2019</a:t>
            </a:r>
            <a:endParaRPr lang="en-US" sz="1400" dirty="0"/>
          </a:p>
        </p:txBody>
      </p:sp>
      <p:pic>
        <p:nvPicPr>
          <p:cNvPr id="584706" name="Picture 2" descr="https://www.cnu.org/sites/default/files/MSA-covid-19-revenue.jpg"/>
          <p:cNvPicPr>
            <a:picLocks noChangeAspect="1" noChangeArrowheads="1"/>
          </p:cNvPicPr>
          <p:nvPr/>
        </p:nvPicPr>
        <p:blipFill>
          <a:blip r:embed="rId3" cstate="print"/>
          <a:srcRect/>
          <a:stretch>
            <a:fillRect/>
          </a:stretch>
        </p:blipFill>
        <p:spPr bwMode="auto">
          <a:xfrm>
            <a:off x="1175180" y="511378"/>
            <a:ext cx="6772795" cy="5303520"/>
          </a:xfrm>
          <a:prstGeom prst="rect">
            <a:avLst/>
          </a:prstGeom>
          <a:noFill/>
        </p:spPr>
      </p:pic>
      <p:sp>
        <p:nvSpPr>
          <p:cNvPr id="7" name="Oval 6"/>
          <p:cNvSpPr/>
          <p:nvPr/>
        </p:nvSpPr>
        <p:spPr>
          <a:xfrm>
            <a:off x="4174062" y="999062"/>
            <a:ext cx="3572934" cy="660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border_contact_sheet.png"/>
          <p:cNvPicPr>
            <a:picLocks noChangeAspect="1"/>
          </p:cNvPicPr>
          <p:nvPr/>
        </p:nvPicPr>
        <p:blipFill>
          <a:blip r:embed="rId4" cstate="print"/>
          <a:stretch>
            <a:fillRect/>
          </a:stretch>
        </p:blipFill>
        <p:spPr>
          <a:xfrm>
            <a:off x="-560210" y="-548931"/>
            <a:ext cx="10287000" cy="9886951"/>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685800" y="4106333"/>
            <a:ext cx="2836334" cy="276999"/>
          </a:xfrm>
          <a:prstGeom prst="rect">
            <a:avLst/>
          </a:prstGeom>
          <a:solidFill>
            <a:srgbClr val="FFFF00"/>
          </a:solidFill>
        </p:spPr>
        <p:txBody>
          <a:bodyPr wrap="square" rtlCol="0">
            <a:spAutoFit/>
          </a:bodyPr>
          <a:lstStyle/>
          <a:p>
            <a:endParaRPr lang="en-US" sz="1200" dirty="0"/>
          </a:p>
        </p:txBody>
      </p:sp>
      <p:sp>
        <p:nvSpPr>
          <p:cNvPr id="20" name="TextBox 19"/>
          <p:cNvSpPr txBox="1"/>
          <p:nvPr/>
        </p:nvSpPr>
        <p:spPr>
          <a:xfrm>
            <a:off x="702734" y="3818467"/>
            <a:ext cx="7670799" cy="276999"/>
          </a:xfrm>
          <a:prstGeom prst="rect">
            <a:avLst/>
          </a:prstGeom>
          <a:solidFill>
            <a:srgbClr val="FFFF00"/>
          </a:solidFill>
        </p:spPr>
        <p:txBody>
          <a:bodyPr wrap="square" rtlCol="0">
            <a:spAutoFit/>
          </a:bodyPr>
          <a:lstStyle/>
          <a:p>
            <a:endParaRPr lang="en-US" sz="1200" dirty="0"/>
          </a:p>
        </p:txBody>
      </p:sp>
      <p:sp>
        <p:nvSpPr>
          <p:cNvPr id="19" name="TextBox 18"/>
          <p:cNvSpPr txBox="1"/>
          <p:nvPr/>
        </p:nvSpPr>
        <p:spPr>
          <a:xfrm>
            <a:off x="3166533" y="3539067"/>
            <a:ext cx="4072467" cy="276999"/>
          </a:xfrm>
          <a:prstGeom prst="rect">
            <a:avLst/>
          </a:prstGeom>
          <a:solidFill>
            <a:srgbClr val="FFFF00"/>
          </a:solidFill>
        </p:spPr>
        <p:txBody>
          <a:bodyPr wrap="square" rtlCol="0">
            <a:spAutoFit/>
          </a:bodyPr>
          <a:lstStyle/>
          <a:p>
            <a:endParaRPr lang="en-US" sz="1200" dirty="0"/>
          </a:p>
        </p:txBody>
      </p:sp>
      <p:sp>
        <p:nvSpPr>
          <p:cNvPr id="18" name="TextBox 17"/>
          <p:cNvSpPr txBox="1"/>
          <p:nvPr/>
        </p:nvSpPr>
        <p:spPr>
          <a:xfrm>
            <a:off x="668867" y="1371601"/>
            <a:ext cx="4072467" cy="276999"/>
          </a:xfrm>
          <a:prstGeom prst="rect">
            <a:avLst/>
          </a:prstGeom>
          <a:solidFill>
            <a:srgbClr val="FFFF00"/>
          </a:solidFill>
        </p:spPr>
        <p:txBody>
          <a:bodyPr wrap="square" rtlCol="0">
            <a:spAutoFit/>
          </a:bodyPr>
          <a:lstStyle/>
          <a:p>
            <a:endParaRPr lang="en-US" sz="1200" dirty="0"/>
          </a:p>
        </p:txBody>
      </p:sp>
      <p:sp>
        <p:nvSpPr>
          <p:cNvPr id="17" name="TextBox 16"/>
          <p:cNvSpPr txBox="1"/>
          <p:nvPr/>
        </p:nvSpPr>
        <p:spPr>
          <a:xfrm>
            <a:off x="1896534" y="1083734"/>
            <a:ext cx="6239933" cy="276999"/>
          </a:xfrm>
          <a:prstGeom prst="rect">
            <a:avLst/>
          </a:prstGeom>
          <a:solidFill>
            <a:srgbClr val="FFFF00"/>
          </a:solidFill>
        </p:spPr>
        <p:txBody>
          <a:bodyPr wrap="square" rtlCol="0">
            <a:spAutoFit/>
          </a:bodyPr>
          <a:lstStyle/>
          <a:p>
            <a:endParaRPr lang="en-US" sz="1200" dirty="0"/>
          </a:p>
        </p:txBody>
      </p:sp>
      <p:sp>
        <p:nvSpPr>
          <p:cNvPr id="131086" name="Text Box 14"/>
          <p:cNvSpPr txBox="1">
            <a:spLocks noChangeArrowheads="1"/>
          </p:cNvSpPr>
          <p:nvPr/>
        </p:nvSpPr>
        <p:spPr bwMode="auto">
          <a:xfrm>
            <a:off x="990600" y="0"/>
            <a:ext cx="685800" cy="1016000"/>
          </a:xfrm>
          <a:prstGeom prst="rect">
            <a:avLst/>
          </a:prstGeom>
          <a:noFill/>
          <a:ln w="9525">
            <a:noFill/>
            <a:miter lim="800000"/>
            <a:headEnd/>
            <a:tailEnd/>
          </a:ln>
        </p:spPr>
        <p:txBody>
          <a:bodyPr>
            <a:spAutoFit/>
          </a:bodyPr>
          <a:lstStyle/>
          <a:p>
            <a:pPr>
              <a:spcBef>
                <a:spcPct val="50000"/>
              </a:spcBef>
            </a:pPr>
            <a:endParaRPr lang="en-US" sz="6000" b="0"/>
          </a:p>
        </p:txBody>
      </p:sp>
      <p:sp>
        <p:nvSpPr>
          <p:cNvPr id="7" name="Rectangle 6"/>
          <p:cNvSpPr/>
          <p:nvPr/>
        </p:nvSpPr>
        <p:spPr>
          <a:xfrm>
            <a:off x="262467" y="466494"/>
            <a:ext cx="8644466" cy="646331"/>
          </a:xfrm>
          <a:prstGeom prst="rect">
            <a:avLst/>
          </a:prstGeom>
        </p:spPr>
        <p:txBody>
          <a:bodyPr wrap="square">
            <a:spAutoFit/>
          </a:bodyPr>
          <a:lstStyle/>
          <a:p>
            <a:r>
              <a:rPr lang="en-US" dirty="0" smtClean="0"/>
              <a:t/>
            </a:r>
            <a:br>
              <a:rPr lang="en-US" dirty="0" smtClean="0"/>
            </a:br>
            <a:endParaRPr lang="en-US" dirty="0"/>
          </a:p>
        </p:txBody>
      </p:sp>
      <p:sp>
        <p:nvSpPr>
          <p:cNvPr id="8" name="Rectangle 7"/>
          <p:cNvSpPr/>
          <p:nvPr/>
        </p:nvSpPr>
        <p:spPr>
          <a:xfrm>
            <a:off x="1733958" y="585801"/>
            <a:ext cx="5674355" cy="2616101"/>
          </a:xfrm>
          <a:prstGeom prst="rect">
            <a:avLst/>
          </a:prstGeom>
        </p:spPr>
        <p:txBody>
          <a:bodyPr wrap="square">
            <a:spAutoFit/>
          </a:bodyPr>
          <a:lstStyle/>
          <a:p>
            <a:r>
              <a:rPr lang="en-US" sz="2000" b="1" dirty="0" smtClean="0">
                <a:latin typeface="Times New Roman" pitchFamily="18" charset="0"/>
                <a:cs typeface="Times New Roman" pitchFamily="18" charset="0"/>
              </a:rPr>
              <a:t>Problems with Mixed-Use Centers in the Suburbs</a:t>
            </a:r>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a:p>
        </p:txBody>
      </p:sp>
      <p:sp>
        <p:nvSpPr>
          <p:cNvPr id="9" name="Rectangle 8"/>
          <p:cNvSpPr/>
          <p:nvPr/>
        </p:nvSpPr>
        <p:spPr>
          <a:xfrm>
            <a:off x="2286000" y="2274838"/>
            <a:ext cx="4572000" cy="369332"/>
          </a:xfrm>
          <a:prstGeom prst="rect">
            <a:avLst/>
          </a:prstGeom>
        </p:spPr>
        <p:txBody>
          <a:bodyPr>
            <a:spAutoFit/>
          </a:bodyPr>
          <a:lstStyle/>
          <a:p>
            <a:r>
              <a:rPr lang="en-US" dirty="0" smtClean="0"/>
              <a:t> </a:t>
            </a:r>
            <a:endParaRPr lang="en-US" dirty="0"/>
          </a:p>
        </p:txBody>
      </p:sp>
      <p:sp>
        <p:nvSpPr>
          <p:cNvPr id="13" name="TextBox 12"/>
          <p:cNvSpPr txBox="1"/>
          <p:nvPr/>
        </p:nvSpPr>
        <p:spPr>
          <a:xfrm>
            <a:off x="990590" y="6334780"/>
            <a:ext cx="7298271" cy="523220"/>
          </a:xfrm>
          <a:prstGeom prst="rect">
            <a:avLst/>
          </a:prstGeom>
          <a:noFill/>
        </p:spPr>
        <p:txBody>
          <a:bodyPr wrap="square" rtlCol="0">
            <a:spAutoFit/>
          </a:bodyPr>
          <a:lstStyle/>
          <a:p>
            <a:r>
              <a:rPr lang="en-US" sz="1400" dirty="0" smtClean="0"/>
              <a:t>Source: “Designing and building mixed-use centers in the suburbs” by Robert </a:t>
            </a:r>
            <a:r>
              <a:rPr lang="en-US" sz="1400" dirty="0" err="1" smtClean="0"/>
              <a:t>Steuteville</a:t>
            </a:r>
            <a:r>
              <a:rPr lang="en-US" sz="1400" dirty="0" smtClean="0"/>
              <a:t> in Public Square, a CNU Journal, December 11, 2019</a:t>
            </a:r>
            <a:endParaRPr lang="en-US" sz="1400" dirty="0"/>
          </a:p>
        </p:txBody>
      </p:sp>
      <p:sp>
        <p:nvSpPr>
          <p:cNvPr id="11" name="Rectangle 10"/>
          <p:cNvSpPr/>
          <p:nvPr/>
        </p:nvSpPr>
        <p:spPr>
          <a:xfrm>
            <a:off x="609600" y="1004830"/>
            <a:ext cx="7907867" cy="5078313"/>
          </a:xfrm>
          <a:prstGeom prst="rect">
            <a:avLst/>
          </a:prstGeom>
        </p:spPr>
        <p:txBody>
          <a:bodyPr wrap="square">
            <a:spAutoFit/>
          </a:bodyPr>
          <a:lstStyle/>
          <a:p>
            <a:r>
              <a:rPr lang="en-US" b="1" dirty="0" smtClean="0">
                <a:latin typeface="Times New Roman" pitchFamily="18" charset="0"/>
                <a:cs typeface="Times New Roman" pitchFamily="18" charset="0"/>
              </a:rPr>
              <a:t>No Anchor: </a:t>
            </a:r>
            <a:r>
              <a:rPr lang="en-US" dirty="0" smtClean="0">
                <a:latin typeface="Times New Roman" pitchFamily="18" charset="0"/>
                <a:cs typeface="Times New Roman" pitchFamily="18" charset="0"/>
              </a:rPr>
              <a:t>Some mixed-use centers were designed without anchors, which is a mistake in all but the smallest scale projects: Anchors draw shoppers and support the smaller stores. “Every mixed-use project should have at least one anchor store,” notes Sharon Woods of </a:t>
            </a:r>
            <a:r>
              <a:rPr lang="en-US" dirty="0" err="1" smtClean="0">
                <a:latin typeface="Times New Roman" pitchFamily="18" charset="0"/>
                <a:cs typeface="Times New Roman" pitchFamily="18" charset="0"/>
              </a:rPr>
              <a:t>LandUseUSA</a:t>
            </a:r>
            <a:r>
              <a:rPr lang="en-US" dirty="0" smtClean="0">
                <a:latin typeface="Times New Roman" pitchFamily="18" charset="0"/>
                <a:cs typeface="Times New Roman" pitchFamily="18" charset="0"/>
              </a:rPr>
              <a:t> | Urban Strategies. “This may be a department store, grocery, hardware, pharmacy, or furniture store. In some markets, a cluster of destination-type restaurants can also serve as an anchor. These anchors are essential for attracting patrons that can then be converted into impulse and repeat shoppers.”              </a:t>
            </a:r>
          </a:p>
          <a:p>
            <a:endParaRPr lang="en-US" b="1" dirty="0" smtClean="0">
              <a:latin typeface="Times New Roman" pitchFamily="18" charset="0"/>
              <a:cs typeface="Times New Roman" pitchFamily="18" charset="0"/>
            </a:endParaRPr>
          </a:p>
          <a:p>
            <a:r>
              <a:rPr lang="en-US" b="1" dirty="0" smtClean="0">
                <a:latin typeface="Times New Roman" pitchFamily="18" charset="0"/>
                <a:cs typeface="Times New Roman" pitchFamily="18" charset="0"/>
              </a:rPr>
              <a:t>No Through Main Street:</a:t>
            </a:r>
            <a:r>
              <a:rPr lang="en-US" dirty="0" smtClean="0">
                <a:latin typeface="Times New Roman" pitchFamily="18" charset="0"/>
                <a:cs typeface="Times New Roman" pitchFamily="18" charset="0"/>
              </a:rPr>
              <a:t> Town centers sometimes feel artificial or contrived because the main street isn’t a through street, Gibbs adds—they start and stop in the middle of nowhere. A real town is located on a main highway that connects part of the region together. If you build a town center on an arterial thoroughfare, you get more authenticity. Woods explains: “main street tenants have the best chance of succeeding when they are aligned along and facing the main traffic arterial. Tenants located along perpendicular or side streets tend to have less than half of the exposure to passing traffic, and therefore will be significantly disadvantaged.”</a:t>
            </a:r>
            <a:endParaRPr lang="en-US" b="1" dirty="0">
              <a:latin typeface="Times New Roman" pitchFamily="18" charset="0"/>
              <a:cs typeface="Times New Roman" pitchFamily="18" charset="0"/>
            </a:endParaRPr>
          </a:p>
        </p:txBody>
      </p:sp>
      <p:sp>
        <p:nvSpPr>
          <p:cNvPr id="16" name="TextBox 15"/>
          <p:cNvSpPr txBox="1"/>
          <p:nvPr/>
        </p:nvSpPr>
        <p:spPr>
          <a:xfrm>
            <a:off x="668867" y="1354666"/>
            <a:ext cx="4182533" cy="276999"/>
          </a:xfrm>
          <a:prstGeom prst="rect">
            <a:avLst/>
          </a:prstGeom>
          <a:noFill/>
        </p:spPr>
        <p:txBody>
          <a:bodyPr wrap="square" rtlCol="0">
            <a:spAutoFit/>
          </a:bodyPr>
          <a:lstStyle/>
          <a:p>
            <a:endParaRPr lang="en-US" sz="1200" dirty="0"/>
          </a:p>
        </p:txBody>
      </p:sp>
      <p:pic>
        <p:nvPicPr>
          <p:cNvPr id="10" name="Picture 9" descr="border_contact_sheet.png"/>
          <p:cNvPicPr>
            <a:picLocks noChangeAspect="1"/>
          </p:cNvPicPr>
          <p:nvPr/>
        </p:nvPicPr>
        <p:blipFill>
          <a:blip r:embed="rId3" cstate="print"/>
          <a:stretch>
            <a:fillRect/>
          </a:stretch>
        </p:blipFill>
        <p:spPr>
          <a:xfrm>
            <a:off x="-560210" y="-548931"/>
            <a:ext cx="10287000" cy="9886951"/>
          </a:xfrm>
          <a:prstGeom prst="rect">
            <a:avLst/>
          </a:prstGeom>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651932" y="4555067"/>
            <a:ext cx="7255934" cy="276999"/>
          </a:xfrm>
          <a:prstGeom prst="rect">
            <a:avLst/>
          </a:prstGeom>
          <a:solidFill>
            <a:srgbClr val="FFFF00"/>
          </a:solidFill>
        </p:spPr>
        <p:txBody>
          <a:bodyPr wrap="square" rtlCol="0">
            <a:spAutoFit/>
          </a:bodyPr>
          <a:lstStyle/>
          <a:p>
            <a:endParaRPr lang="en-US" sz="1200" dirty="0"/>
          </a:p>
        </p:txBody>
      </p:sp>
      <p:sp>
        <p:nvSpPr>
          <p:cNvPr id="18" name="TextBox 17"/>
          <p:cNvSpPr txBox="1"/>
          <p:nvPr/>
        </p:nvSpPr>
        <p:spPr>
          <a:xfrm>
            <a:off x="3149577" y="4318000"/>
            <a:ext cx="5325555" cy="276999"/>
          </a:xfrm>
          <a:prstGeom prst="rect">
            <a:avLst/>
          </a:prstGeom>
          <a:solidFill>
            <a:srgbClr val="FFFF00"/>
          </a:solidFill>
        </p:spPr>
        <p:txBody>
          <a:bodyPr wrap="square" rtlCol="0">
            <a:spAutoFit/>
          </a:bodyPr>
          <a:lstStyle/>
          <a:p>
            <a:endParaRPr lang="en-US" sz="1200" dirty="0"/>
          </a:p>
        </p:txBody>
      </p:sp>
      <p:sp>
        <p:nvSpPr>
          <p:cNvPr id="24" name="TextBox 23"/>
          <p:cNvSpPr txBox="1"/>
          <p:nvPr/>
        </p:nvSpPr>
        <p:spPr>
          <a:xfrm>
            <a:off x="651933" y="2853267"/>
            <a:ext cx="1227667" cy="369332"/>
          </a:xfrm>
          <a:prstGeom prst="rect">
            <a:avLst/>
          </a:prstGeom>
          <a:solidFill>
            <a:srgbClr val="FFFF00"/>
          </a:solidFill>
        </p:spPr>
        <p:txBody>
          <a:bodyPr wrap="square" rtlCol="0">
            <a:spAutoFit/>
          </a:bodyPr>
          <a:lstStyle/>
          <a:p>
            <a:endParaRPr lang="en-US" dirty="0"/>
          </a:p>
        </p:txBody>
      </p:sp>
      <p:sp>
        <p:nvSpPr>
          <p:cNvPr id="23" name="TextBox 22"/>
          <p:cNvSpPr txBox="1"/>
          <p:nvPr/>
        </p:nvSpPr>
        <p:spPr>
          <a:xfrm>
            <a:off x="651934" y="2590801"/>
            <a:ext cx="7645400" cy="369332"/>
          </a:xfrm>
          <a:prstGeom prst="rect">
            <a:avLst/>
          </a:prstGeom>
          <a:solidFill>
            <a:srgbClr val="FFFF00"/>
          </a:solidFill>
        </p:spPr>
        <p:txBody>
          <a:bodyPr wrap="square" rtlCol="0">
            <a:spAutoFit/>
          </a:bodyPr>
          <a:lstStyle/>
          <a:p>
            <a:endParaRPr lang="en-US" dirty="0"/>
          </a:p>
        </p:txBody>
      </p:sp>
      <p:sp>
        <p:nvSpPr>
          <p:cNvPr id="21" name="TextBox 20"/>
          <p:cNvSpPr txBox="1"/>
          <p:nvPr/>
        </p:nvSpPr>
        <p:spPr>
          <a:xfrm>
            <a:off x="3471333" y="2353734"/>
            <a:ext cx="4817533" cy="369332"/>
          </a:xfrm>
          <a:prstGeom prst="rect">
            <a:avLst/>
          </a:prstGeom>
          <a:solidFill>
            <a:srgbClr val="FFFF00"/>
          </a:solidFill>
        </p:spPr>
        <p:txBody>
          <a:bodyPr wrap="square" rtlCol="0">
            <a:spAutoFit/>
          </a:bodyPr>
          <a:lstStyle/>
          <a:p>
            <a:endParaRPr lang="en-US" dirty="0"/>
          </a:p>
        </p:txBody>
      </p:sp>
      <p:sp>
        <p:nvSpPr>
          <p:cNvPr id="11" name="Rectangle 10"/>
          <p:cNvSpPr/>
          <p:nvPr/>
        </p:nvSpPr>
        <p:spPr>
          <a:xfrm>
            <a:off x="609600" y="1224979"/>
            <a:ext cx="7907867" cy="3693319"/>
          </a:xfrm>
          <a:prstGeom prst="rect">
            <a:avLst/>
          </a:prstGeom>
        </p:spPr>
        <p:txBody>
          <a:bodyPr wrap="square">
            <a:spAutoFit/>
          </a:bodyPr>
          <a:lstStyle/>
          <a:p>
            <a:r>
              <a:rPr lang="en-US" b="1" dirty="0" smtClean="0">
                <a:latin typeface="Times New Roman" pitchFamily="18" charset="0"/>
                <a:cs typeface="Times New Roman" pitchFamily="18" charset="0"/>
              </a:rPr>
              <a:t>Poor Visibility and/or Parking:</a:t>
            </a:r>
            <a:r>
              <a:rPr lang="en-US" dirty="0" smtClean="0">
                <a:latin typeface="Times New Roman" pitchFamily="18" charset="0"/>
                <a:cs typeface="Times New Roman" pitchFamily="18" charset="0"/>
              </a:rPr>
              <a:t>  Village retailers can . . . be located on the </a:t>
            </a:r>
            <a:r>
              <a:rPr lang="en-US" dirty="0" err="1" smtClean="0">
                <a:latin typeface="Times New Roman" pitchFamily="18" charset="0"/>
                <a:cs typeface="Times New Roman" pitchFamily="18" charset="0"/>
              </a:rPr>
              <a:t>ﬁrst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ﬂoor</a:t>
            </a:r>
            <a:r>
              <a:rPr lang="en-US" dirty="0" smtClean="0">
                <a:latin typeface="Times New Roman" pitchFamily="18" charset="0"/>
                <a:cs typeface="Times New Roman" pitchFamily="18" charset="0"/>
              </a:rPr>
              <a:t> of a mixed-use building as long as they can be easily seen from the primary roadway. The storefront signage and displays that shop owners use to draw the attention of passing motorists is their principal means of advertising, so careful building place­ment is crucial. These businesses also rely on customers who make quick visits for planned and impulse purchases, so nearby surface parking is essential.</a:t>
            </a:r>
            <a:r>
              <a:rPr lang="en-US" b="1" dirty="0" smtClean="0">
                <a:latin typeface="Times New Roman" pitchFamily="18" charset="0"/>
                <a:cs typeface="Times New Roman" pitchFamily="18" charset="0"/>
              </a:rPr>
              <a:t>  </a:t>
            </a:r>
          </a:p>
          <a:p>
            <a:endParaRPr lang="en-US" b="1"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Mixed use centers of all sizes rely on drive-by traffic, Wood notes. “The smaller the project, the more essential it is to have excellent visibility to impulse shoppers,” she says. “Larger centers are more likely to have anchors and a mix of destination-type stores to help compensate. Small town centers without anchors are the riskiest—and if they don’t have visibility to traffic then they shouldn’t even be considered.”</a:t>
            </a:r>
            <a:endParaRPr lang="en-US" b="1" dirty="0">
              <a:latin typeface="Times New Roman" pitchFamily="18" charset="0"/>
              <a:cs typeface="Times New Roman" pitchFamily="18" charset="0"/>
            </a:endParaRPr>
          </a:p>
        </p:txBody>
      </p:sp>
      <p:sp>
        <p:nvSpPr>
          <p:cNvPr id="131086" name="Text Box 14"/>
          <p:cNvSpPr txBox="1">
            <a:spLocks noChangeArrowheads="1"/>
          </p:cNvSpPr>
          <p:nvPr/>
        </p:nvSpPr>
        <p:spPr bwMode="auto">
          <a:xfrm>
            <a:off x="990600" y="0"/>
            <a:ext cx="685800" cy="1016000"/>
          </a:xfrm>
          <a:prstGeom prst="rect">
            <a:avLst/>
          </a:prstGeom>
          <a:noFill/>
          <a:ln w="9525">
            <a:noFill/>
            <a:miter lim="800000"/>
            <a:headEnd/>
            <a:tailEnd/>
          </a:ln>
        </p:spPr>
        <p:txBody>
          <a:bodyPr>
            <a:spAutoFit/>
          </a:bodyPr>
          <a:lstStyle/>
          <a:p>
            <a:pPr>
              <a:spcBef>
                <a:spcPct val="50000"/>
              </a:spcBef>
            </a:pPr>
            <a:endParaRPr lang="en-US" sz="6000" b="0"/>
          </a:p>
        </p:txBody>
      </p:sp>
      <p:sp>
        <p:nvSpPr>
          <p:cNvPr id="7" name="Rectangle 6"/>
          <p:cNvSpPr/>
          <p:nvPr/>
        </p:nvSpPr>
        <p:spPr>
          <a:xfrm>
            <a:off x="262467" y="466494"/>
            <a:ext cx="8644466" cy="646331"/>
          </a:xfrm>
          <a:prstGeom prst="rect">
            <a:avLst/>
          </a:prstGeom>
        </p:spPr>
        <p:txBody>
          <a:bodyPr wrap="square">
            <a:spAutoFit/>
          </a:bodyPr>
          <a:lstStyle/>
          <a:p>
            <a:r>
              <a:rPr lang="en-US" dirty="0" smtClean="0"/>
              <a:t/>
            </a:r>
            <a:br>
              <a:rPr lang="en-US" dirty="0" smtClean="0"/>
            </a:br>
            <a:endParaRPr lang="en-US" dirty="0"/>
          </a:p>
        </p:txBody>
      </p:sp>
      <p:sp>
        <p:nvSpPr>
          <p:cNvPr id="8" name="Rectangle 7"/>
          <p:cNvSpPr/>
          <p:nvPr/>
        </p:nvSpPr>
        <p:spPr>
          <a:xfrm>
            <a:off x="1107399" y="585801"/>
            <a:ext cx="6935909" cy="2616101"/>
          </a:xfrm>
          <a:prstGeom prst="rect">
            <a:avLst/>
          </a:prstGeom>
        </p:spPr>
        <p:txBody>
          <a:bodyPr wrap="square">
            <a:spAutoFit/>
          </a:bodyPr>
          <a:lstStyle/>
          <a:p>
            <a:r>
              <a:rPr lang="en-US" sz="2000" b="1" dirty="0" smtClean="0">
                <a:latin typeface="Times New Roman" pitchFamily="18" charset="0"/>
                <a:cs typeface="Times New Roman" pitchFamily="18" charset="0"/>
              </a:rPr>
              <a:t>Problems with Mixed-Use Centers in the Suburbs - Continued</a:t>
            </a:r>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a:p>
        </p:txBody>
      </p:sp>
      <p:sp>
        <p:nvSpPr>
          <p:cNvPr id="9" name="Rectangle 8"/>
          <p:cNvSpPr/>
          <p:nvPr/>
        </p:nvSpPr>
        <p:spPr>
          <a:xfrm>
            <a:off x="2370667" y="2257904"/>
            <a:ext cx="4572000" cy="369332"/>
          </a:xfrm>
          <a:prstGeom prst="rect">
            <a:avLst/>
          </a:prstGeom>
        </p:spPr>
        <p:txBody>
          <a:bodyPr>
            <a:spAutoFit/>
          </a:bodyPr>
          <a:lstStyle/>
          <a:p>
            <a:r>
              <a:rPr lang="en-US" dirty="0" smtClean="0"/>
              <a:t> </a:t>
            </a:r>
            <a:endParaRPr lang="en-US" dirty="0"/>
          </a:p>
        </p:txBody>
      </p:sp>
      <p:sp>
        <p:nvSpPr>
          <p:cNvPr id="13" name="TextBox 12"/>
          <p:cNvSpPr txBox="1"/>
          <p:nvPr/>
        </p:nvSpPr>
        <p:spPr>
          <a:xfrm>
            <a:off x="990590" y="6334780"/>
            <a:ext cx="7298271" cy="523220"/>
          </a:xfrm>
          <a:prstGeom prst="rect">
            <a:avLst/>
          </a:prstGeom>
          <a:noFill/>
        </p:spPr>
        <p:txBody>
          <a:bodyPr wrap="square" rtlCol="0">
            <a:spAutoFit/>
          </a:bodyPr>
          <a:lstStyle/>
          <a:p>
            <a:r>
              <a:rPr lang="en-US" sz="1400" dirty="0" smtClean="0"/>
              <a:t>Source: “Designing and building mixed-use centers in the suburbs” by Robert </a:t>
            </a:r>
            <a:r>
              <a:rPr lang="en-US" sz="1400" dirty="0" err="1" smtClean="0"/>
              <a:t>Steuteville</a:t>
            </a:r>
            <a:r>
              <a:rPr lang="en-US" sz="1400" dirty="0" smtClean="0"/>
              <a:t> in Public Square, a CNU Journal, December 11, 2019</a:t>
            </a:r>
            <a:endParaRPr lang="en-US" sz="1400" dirty="0"/>
          </a:p>
        </p:txBody>
      </p:sp>
      <p:sp>
        <p:nvSpPr>
          <p:cNvPr id="12" name="TextBox 11"/>
          <p:cNvSpPr txBox="1"/>
          <p:nvPr/>
        </p:nvSpPr>
        <p:spPr>
          <a:xfrm>
            <a:off x="677325" y="5207004"/>
            <a:ext cx="7586134" cy="369332"/>
          </a:xfrm>
          <a:prstGeom prst="rect">
            <a:avLst/>
          </a:prstGeom>
          <a:noFill/>
        </p:spPr>
        <p:txBody>
          <a:bodyPr wrap="square" rtlCol="0">
            <a:spAutoFit/>
          </a:bodyPr>
          <a:lstStyle/>
          <a:p>
            <a:endParaRPr lang="en-US" dirty="0"/>
          </a:p>
        </p:txBody>
      </p:sp>
      <p:pic>
        <p:nvPicPr>
          <p:cNvPr id="28" name="Picture 27" descr="border_contact_sheet.png"/>
          <p:cNvPicPr>
            <a:picLocks noChangeAspect="1"/>
          </p:cNvPicPr>
          <p:nvPr/>
        </p:nvPicPr>
        <p:blipFill>
          <a:blip r:embed="rId3" cstate="print"/>
          <a:stretch>
            <a:fillRect/>
          </a:stretch>
        </p:blipFill>
        <p:spPr>
          <a:xfrm>
            <a:off x="-560210" y="-548931"/>
            <a:ext cx="10287000" cy="9886951"/>
          </a:xfrm>
          <a:prstGeom prst="rect">
            <a:avLst/>
          </a:prstGeom>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85" name="Text Box 13"/>
          <p:cNvSpPr txBox="1">
            <a:spLocks noChangeArrowheads="1"/>
          </p:cNvSpPr>
          <p:nvPr/>
        </p:nvSpPr>
        <p:spPr bwMode="auto">
          <a:xfrm>
            <a:off x="347139" y="609600"/>
            <a:ext cx="8458200" cy="1323439"/>
          </a:xfrm>
          <a:prstGeom prst="rect">
            <a:avLst/>
          </a:prstGeom>
          <a:noFill/>
          <a:ln w="9525">
            <a:noFill/>
            <a:miter lim="800000"/>
            <a:headEnd/>
            <a:tailEnd/>
          </a:ln>
        </p:spPr>
        <p:txBody>
          <a:bodyPr wrap="square">
            <a:spAutoFit/>
          </a:bodyPr>
          <a:lstStyle/>
          <a:p>
            <a:pPr algn="ctr">
              <a:spcBef>
                <a:spcPct val="50000"/>
              </a:spcBef>
            </a:pPr>
            <a:r>
              <a:rPr lang="en-US" sz="2000" b="1" dirty="0" smtClean="0">
                <a:latin typeface="Times New Roman" pitchFamily="18" charset="0"/>
                <a:cs typeface="Times New Roman" pitchFamily="18" charset="0"/>
              </a:rPr>
              <a:t>Civic Lots and Community Green Spaces         </a:t>
            </a:r>
          </a:p>
          <a:p>
            <a:pPr algn="ctr">
              <a:spcBef>
                <a:spcPct val="50000"/>
              </a:spcBef>
            </a:pPr>
            <a:r>
              <a:rPr lang="en-US" sz="2000" b="1" dirty="0" smtClean="0">
                <a:latin typeface="Times New Roman" pitchFamily="18" charset="0"/>
                <a:cs typeface="Times New Roman" pitchFamily="18" charset="0"/>
              </a:rPr>
              <a:t>“Walking Points” or Community Amenities</a:t>
            </a:r>
          </a:p>
          <a:p>
            <a:pPr algn="ctr">
              <a:spcBef>
                <a:spcPct val="50000"/>
              </a:spcBef>
            </a:pPr>
            <a:endParaRPr lang="en-US" sz="2000" b="1" dirty="0">
              <a:latin typeface="OptimusPrinceps" pitchFamily="2" charset="0"/>
            </a:endParaRPr>
          </a:p>
        </p:txBody>
      </p:sp>
      <p:sp>
        <p:nvSpPr>
          <p:cNvPr id="131086" name="Text Box 14"/>
          <p:cNvSpPr txBox="1">
            <a:spLocks noChangeArrowheads="1"/>
          </p:cNvSpPr>
          <p:nvPr/>
        </p:nvSpPr>
        <p:spPr bwMode="auto">
          <a:xfrm>
            <a:off x="990600" y="0"/>
            <a:ext cx="685800" cy="1016000"/>
          </a:xfrm>
          <a:prstGeom prst="rect">
            <a:avLst/>
          </a:prstGeom>
          <a:noFill/>
          <a:ln w="9525">
            <a:noFill/>
            <a:miter lim="800000"/>
            <a:headEnd/>
            <a:tailEnd/>
          </a:ln>
        </p:spPr>
        <p:txBody>
          <a:bodyPr>
            <a:spAutoFit/>
          </a:bodyPr>
          <a:lstStyle/>
          <a:p>
            <a:pPr>
              <a:spcBef>
                <a:spcPct val="50000"/>
              </a:spcBef>
            </a:pPr>
            <a:endParaRPr lang="en-US" sz="6000" b="0"/>
          </a:p>
        </p:txBody>
      </p:sp>
      <p:sp>
        <p:nvSpPr>
          <p:cNvPr id="390160" name="Text Box 16"/>
          <p:cNvSpPr txBox="1">
            <a:spLocks noChangeArrowheads="1"/>
          </p:cNvSpPr>
          <p:nvPr/>
        </p:nvSpPr>
        <p:spPr bwMode="auto">
          <a:xfrm>
            <a:off x="857250" y="1599739"/>
            <a:ext cx="7429500" cy="4247317"/>
          </a:xfrm>
          <a:prstGeom prst="rect">
            <a:avLst/>
          </a:prstGeom>
          <a:noFill/>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p>
            <a:pPr marL="342900" lvl="0" indent="-342900"/>
            <a:r>
              <a:rPr lang="en-US" dirty="0" smtClean="0">
                <a:latin typeface="Times New Roman" pitchFamily="18" charset="0"/>
                <a:cs typeface="Times New Roman" pitchFamily="18" charset="0"/>
              </a:rPr>
              <a:t>Community Walking Points should be a mix:</a:t>
            </a:r>
          </a:p>
          <a:p>
            <a:pPr marL="342900" lvl="0" indent="-342900"/>
            <a:endParaRPr lang="en-US" dirty="0" smtClean="0">
              <a:latin typeface="Times New Roman" pitchFamily="18" charset="0"/>
              <a:cs typeface="Times New Roman" pitchFamily="18" charset="0"/>
            </a:endParaRPr>
          </a:p>
          <a:p>
            <a:pPr marL="342900" lvl="0" indent="-342900">
              <a:buFont typeface="Arial" pitchFamily="34" charset="0"/>
              <a:buChar char="•"/>
            </a:pPr>
            <a:r>
              <a:rPr lang="en-US" dirty="0" smtClean="0">
                <a:latin typeface="Times New Roman" pitchFamily="18" charset="0"/>
                <a:cs typeface="Times New Roman" pitchFamily="18" charset="0"/>
              </a:rPr>
              <a:t>Passive / Individual / Introspective </a:t>
            </a:r>
          </a:p>
          <a:p>
            <a:pPr marL="342900" lvl="0" indent="-342900">
              <a:buFont typeface="Arial" pitchFamily="34" charset="0"/>
              <a:buChar char="•"/>
            </a:pPr>
            <a:r>
              <a:rPr lang="en-US" dirty="0" smtClean="0">
                <a:latin typeface="Times New Roman" pitchFamily="18" charset="0"/>
                <a:cs typeface="Times New Roman" pitchFamily="18" charset="0"/>
              </a:rPr>
              <a:t>Active / Social / Extroverted  </a:t>
            </a:r>
          </a:p>
          <a:p>
            <a:pPr marL="342900" lvl="0" indent="-342900">
              <a:buFont typeface="Arial" pitchFamily="34" charset="0"/>
              <a:buChar char="•"/>
            </a:pPr>
            <a:r>
              <a:rPr lang="en-US" dirty="0" smtClean="0">
                <a:latin typeface="Times New Roman" pitchFamily="18" charset="0"/>
                <a:cs typeface="Times New Roman" pitchFamily="18" charset="0"/>
              </a:rPr>
              <a:t>Varied for the generations</a:t>
            </a:r>
          </a:p>
          <a:p>
            <a:pPr lvl="0"/>
            <a:endParaRPr lang="en-US" dirty="0" smtClean="0">
              <a:latin typeface="Times New Roman" pitchFamily="18" charset="0"/>
              <a:cs typeface="Times New Roman" pitchFamily="18" charset="0"/>
            </a:endParaRPr>
          </a:p>
          <a:p>
            <a:pPr lvl="0"/>
            <a:r>
              <a:rPr lang="en-US" dirty="0" smtClean="0">
                <a:latin typeface="Times New Roman" pitchFamily="18" charset="0"/>
                <a:cs typeface="Times New Roman" pitchFamily="18" charset="0"/>
              </a:rPr>
              <a:t>TND “Walking Points” could include be thematic.  For example: </a:t>
            </a:r>
          </a:p>
          <a:p>
            <a:pPr lvl="0"/>
            <a:endParaRPr lang="en-US" dirty="0" smtClean="0">
              <a:latin typeface="Times New Roman" pitchFamily="18" charset="0"/>
              <a:cs typeface="Times New Roman" pitchFamily="18" charset="0"/>
            </a:endParaRPr>
          </a:p>
          <a:p>
            <a:pPr marL="342900" lvl="0" indent="-342900">
              <a:buFont typeface="Arial" pitchFamily="34" charset="0"/>
              <a:buChar char="•"/>
            </a:pPr>
            <a:r>
              <a:rPr lang="en-US" dirty="0" smtClean="0">
                <a:latin typeface="Times New Roman" pitchFamily="18" charset="0"/>
                <a:cs typeface="Times New Roman" pitchFamily="18" charset="0"/>
              </a:rPr>
              <a:t>The Four Elements: Earth, Air, Fire, Water; </a:t>
            </a:r>
          </a:p>
          <a:p>
            <a:pPr marL="342900" lvl="0" indent="-342900">
              <a:buFont typeface="Arial" pitchFamily="34" charset="0"/>
              <a:buChar char="•"/>
            </a:pPr>
            <a:r>
              <a:rPr lang="en-US" dirty="0" smtClean="0">
                <a:latin typeface="Times New Roman" pitchFamily="18" charset="0"/>
                <a:cs typeface="Times New Roman" pitchFamily="18" charset="0"/>
              </a:rPr>
              <a:t>The Four Seasons, </a:t>
            </a:r>
          </a:p>
          <a:p>
            <a:pPr marL="342900" lvl="0" indent="-342900">
              <a:buFont typeface="Arial" pitchFamily="34" charset="0"/>
              <a:buChar char="•"/>
            </a:pPr>
            <a:r>
              <a:rPr lang="en-US" dirty="0" smtClean="0">
                <a:latin typeface="Times New Roman" pitchFamily="18" charset="0"/>
                <a:cs typeface="Times New Roman" pitchFamily="18" charset="0"/>
              </a:rPr>
              <a:t>Cycles of Nature, </a:t>
            </a:r>
          </a:p>
          <a:p>
            <a:pPr marL="342900" lvl="0" indent="-342900">
              <a:buFont typeface="Arial" pitchFamily="34" charset="0"/>
              <a:buChar char="•"/>
            </a:pPr>
            <a:r>
              <a:rPr lang="en-US" dirty="0" smtClean="0">
                <a:latin typeface="Times New Roman" pitchFamily="18" charset="0"/>
                <a:cs typeface="Times New Roman" pitchFamily="18" charset="0"/>
              </a:rPr>
              <a:t>Cycles of light and dark, day and night, the cycles of the moon, </a:t>
            </a:r>
          </a:p>
          <a:p>
            <a:pPr marL="342900" lvl="0" indent="-342900">
              <a:buFont typeface="Arial" pitchFamily="34" charset="0"/>
              <a:buChar char="•"/>
            </a:pPr>
            <a:r>
              <a:rPr lang="en-US" dirty="0" smtClean="0">
                <a:latin typeface="Times New Roman" pitchFamily="18" charset="0"/>
                <a:cs typeface="Times New Roman" pitchFamily="18" charset="0"/>
              </a:rPr>
              <a:t>The Universe,</a:t>
            </a:r>
          </a:p>
          <a:p>
            <a:pPr marL="342900" lvl="0" indent="-342900">
              <a:buFont typeface="Arial" pitchFamily="34" charset="0"/>
              <a:buChar char="•"/>
            </a:pPr>
            <a:r>
              <a:rPr lang="en-US" dirty="0" smtClean="0">
                <a:latin typeface="Times New Roman" pitchFamily="18" charset="0"/>
                <a:cs typeface="Times New Roman" pitchFamily="18" charset="0"/>
              </a:rPr>
              <a:t>The themes that reflect the Developer’s and/or community interests.</a:t>
            </a:r>
          </a:p>
          <a:p>
            <a:pPr marL="342900" lvl="0" indent="-342900">
              <a:buFont typeface="Arial" pitchFamily="34" charset="0"/>
              <a:buChar char="•"/>
            </a:pPr>
            <a:endParaRPr lang="en-US" sz="1800" b="0" dirty="0">
              <a:solidFill>
                <a:schemeClr val="tx1"/>
              </a:solidFill>
            </a:endParaRPr>
          </a:p>
        </p:txBody>
      </p:sp>
      <p:pic>
        <p:nvPicPr>
          <p:cNvPr id="10" name="Picture 9" descr="border_contact_sheet.png"/>
          <p:cNvPicPr>
            <a:picLocks noChangeAspect="1"/>
          </p:cNvPicPr>
          <p:nvPr/>
        </p:nvPicPr>
        <p:blipFill>
          <a:blip r:embed="rId3" cstate="print"/>
          <a:stretch>
            <a:fillRect/>
          </a:stretch>
        </p:blipFill>
        <p:spPr>
          <a:xfrm>
            <a:off x="-560210" y="-548931"/>
            <a:ext cx="10287000" cy="9886951"/>
          </a:xfrm>
          <a:prstGeom prst="rect">
            <a:avLst/>
          </a:prstGeom>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85" name="Text Box 13"/>
          <p:cNvSpPr txBox="1">
            <a:spLocks noChangeArrowheads="1"/>
          </p:cNvSpPr>
          <p:nvPr/>
        </p:nvSpPr>
        <p:spPr bwMode="auto">
          <a:xfrm>
            <a:off x="220133" y="609600"/>
            <a:ext cx="8458200" cy="861774"/>
          </a:xfrm>
          <a:prstGeom prst="rect">
            <a:avLst/>
          </a:prstGeom>
          <a:noFill/>
          <a:ln w="9525">
            <a:noFill/>
            <a:miter lim="800000"/>
            <a:headEnd/>
            <a:tailEnd/>
          </a:ln>
        </p:spPr>
        <p:txBody>
          <a:bodyPr wrap="square">
            <a:spAutoFit/>
          </a:bodyPr>
          <a:lstStyle/>
          <a:p>
            <a:pPr algn="ctr">
              <a:spcBef>
                <a:spcPct val="50000"/>
              </a:spcBef>
            </a:pPr>
            <a:r>
              <a:rPr lang="en-US" sz="2000" b="1" dirty="0" smtClean="0">
                <a:latin typeface="Times New Roman" pitchFamily="18" charset="0"/>
                <a:cs typeface="Times New Roman" pitchFamily="18" charset="0"/>
              </a:rPr>
              <a:t>Walking Points . . . Passive / Individual / Introspective  </a:t>
            </a:r>
          </a:p>
          <a:p>
            <a:pPr algn="ctr">
              <a:spcBef>
                <a:spcPct val="50000"/>
              </a:spcBef>
            </a:pPr>
            <a:endParaRPr lang="en-US" sz="2000" b="1" dirty="0">
              <a:latin typeface="OptimusPrinceps" pitchFamily="2" charset="0"/>
            </a:endParaRPr>
          </a:p>
        </p:txBody>
      </p:sp>
      <p:sp>
        <p:nvSpPr>
          <p:cNvPr id="131086" name="Text Box 14"/>
          <p:cNvSpPr txBox="1">
            <a:spLocks noChangeArrowheads="1"/>
          </p:cNvSpPr>
          <p:nvPr/>
        </p:nvSpPr>
        <p:spPr bwMode="auto">
          <a:xfrm>
            <a:off x="990600" y="0"/>
            <a:ext cx="685800" cy="1016000"/>
          </a:xfrm>
          <a:prstGeom prst="rect">
            <a:avLst/>
          </a:prstGeom>
          <a:noFill/>
          <a:ln w="9525">
            <a:noFill/>
            <a:miter lim="800000"/>
            <a:headEnd/>
            <a:tailEnd/>
          </a:ln>
        </p:spPr>
        <p:txBody>
          <a:bodyPr>
            <a:spAutoFit/>
          </a:bodyPr>
          <a:lstStyle/>
          <a:p>
            <a:pPr>
              <a:spcBef>
                <a:spcPct val="50000"/>
              </a:spcBef>
            </a:pPr>
            <a:endParaRPr lang="en-US" sz="6000" b="0"/>
          </a:p>
        </p:txBody>
      </p:sp>
      <p:sp>
        <p:nvSpPr>
          <p:cNvPr id="390160" name="Text Box 16"/>
          <p:cNvSpPr txBox="1">
            <a:spLocks noChangeArrowheads="1"/>
          </p:cNvSpPr>
          <p:nvPr/>
        </p:nvSpPr>
        <p:spPr bwMode="auto">
          <a:xfrm>
            <a:off x="857250" y="1404998"/>
            <a:ext cx="7429500" cy="4801314"/>
          </a:xfrm>
          <a:prstGeom prst="rect">
            <a:avLst/>
          </a:prstGeom>
          <a:solidFill>
            <a:schemeClr val="accent3">
              <a:lumMod val="40000"/>
              <a:lumOff val="60000"/>
            </a:schemeClr>
          </a:solidFill>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p>
            <a:pPr lvl="0"/>
            <a:r>
              <a:rPr lang="en-US" b="1" dirty="0" smtClean="0">
                <a:latin typeface="Times New Roman" pitchFamily="18" charset="0"/>
                <a:cs typeface="Times New Roman" pitchFamily="18" charset="0"/>
              </a:rPr>
              <a:t>Contemplative tree circle </a:t>
            </a:r>
            <a:r>
              <a:rPr lang="en-US" dirty="0" smtClean="0">
                <a:latin typeface="Times New Roman" pitchFamily="18" charset="0"/>
                <a:cs typeface="Times New Roman" pitchFamily="18" charset="0"/>
              </a:rPr>
              <a:t>- a circle of two or more concentric circles of trees with benches or stone seats </a:t>
            </a:r>
          </a:p>
          <a:p>
            <a:pPr lvl="0"/>
            <a:r>
              <a:rPr lang="en-US" b="1" dirty="0" smtClean="0">
                <a:latin typeface="Times New Roman" pitchFamily="18" charset="0"/>
                <a:cs typeface="Times New Roman" pitchFamily="18" charset="0"/>
              </a:rPr>
              <a:t>Sacred site </a:t>
            </a:r>
            <a:r>
              <a:rPr lang="en-US" dirty="0" smtClean="0">
                <a:latin typeface="Times New Roman" pitchFamily="18" charset="0"/>
                <a:cs typeface="Times New Roman" pitchFamily="18" charset="0"/>
              </a:rPr>
              <a:t>- A sort of "hollowed ground" with a classically designed very small building for contemplation, maybe even "</a:t>
            </a:r>
            <a:r>
              <a:rPr lang="en-US" dirty="0" err="1" smtClean="0">
                <a:latin typeface="Times New Roman" pitchFamily="18" charset="0"/>
                <a:cs typeface="Times New Roman" pitchFamily="18" charset="0"/>
              </a:rPr>
              <a:t>mausoleumesque</a:t>
            </a:r>
            <a:r>
              <a:rPr lang="en-US" dirty="0" smtClean="0">
                <a:latin typeface="Times New Roman" pitchFamily="18" charset="0"/>
                <a:cs typeface="Times New Roman" pitchFamily="18" charset="0"/>
              </a:rPr>
              <a:t>" </a:t>
            </a:r>
          </a:p>
          <a:p>
            <a:pPr lvl="0"/>
            <a:r>
              <a:rPr lang="en-US" b="1" dirty="0" smtClean="0">
                <a:latin typeface="Times New Roman" pitchFamily="18" charset="0"/>
                <a:cs typeface="Times New Roman" pitchFamily="18" charset="0"/>
              </a:rPr>
              <a:t>Green; orchard</a:t>
            </a:r>
          </a:p>
          <a:p>
            <a:pPr lvl="0"/>
            <a:r>
              <a:rPr lang="en-US" b="1" dirty="0" smtClean="0">
                <a:latin typeface="Times New Roman" pitchFamily="18" charset="0"/>
                <a:cs typeface="Times New Roman" pitchFamily="18" charset="0"/>
              </a:rPr>
              <a:t>Pergolas</a:t>
            </a:r>
            <a:r>
              <a:rPr lang="en-US" dirty="0" smtClean="0">
                <a:latin typeface="Times New Roman" pitchFamily="18" charset="0"/>
                <a:cs typeface="Times New Roman" pitchFamily="18" charset="0"/>
              </a:rPr>
              <a:t> and </a:t>
            </a:r>
            <a:r>
              <a:rPr lang="en-US" b="1" dirty="0" smtClean="0">
                <a:latin typeface="Times New Roman" pitchFamily="18" charset="0"/>
                <a:cs typeface="Times New Roman" pitchFamily="18" charset="0"/>
              </a:rPr>
              <a:t>arbors</a:t>
            </a:r>
            <a:r>
              <a:rPr lang="en-US" dirty="0" smtClean="0">
                <a:latin typeface="Times New Roman" pitchFamily="18" charset="0"/>
                <a:cs typeface="Times New Roman" pitchFamily="18" charset="0"/>
              </a:rPr>
              <a:t>; </a:t>
            </a:r>
          </a:p>
          <a:p>
            <a:r>
              <a:rPr lang="en-US" b="1" dirty="0" smtClean="0">
                <a:latin typeface="Times New Roman" pitchFamily="18" charset="0"/>
                <a:cs typeface="Times New Roman" pitchFamily="18" charset="0"/>
              </a:rPr>
              <a:t>Wild flower meadow; </a:t>
            </a:r>
            <a:r>
              <a:rPr lang="en-US" dirty="0" smtClean="0">
                <a:latin typeface="Times New Roman" pitchFamily="18" charset="0"/>
                <a:cs typeface="Times New Roman" pitchFamily="18" charset="0"/>
              </a:rPr>
              <a:t>native grass prairie; wet lands, pollinator plants </a:t>
            </a:r>
          </a:p>
          <a:p>
            <a:r>
              <a:rPr lang="en-US" b="1" dirty="0" smtClean="0">
                <a:latin typeface="Times New Roman" pitchFamily="18" charset="0"/>
                <a:cs typeface="Times New Roman" pitchFamily="18" charset="0"/>
              </a:rPr>
              <a:t>Bird houses/feeders ; butterfly habitat </a:t>
            </a:r>
          </a:p>
          <a:p>
            <a:pPr lvl="0"/>
            <a:r>
              <a:rPr lang="en-US" b="1" dirty="0" smtClean="0">
                <a:latin typeface="Times New Roman" pitchFamily="18" charset="0"/>
                <a:cs typeface="Times New Roman" pitchFamily="18" charset="0"/>
              </a:rPr>
              <a:t>Pond</a:t>
            </a:r>
            <a:r>
              <a:rPr lang="en-US" dirty="0" smtClean="0">
                <a:latin typeface="Times New Roman" pitchFamily="18" charset="0"/>
                <a:cs typeface="Times New Roman" pitchFamily="18" charset="0"/>
              </a:rPr>
              <a:t> with fountain, benches, sitting stones; a quiet place for introspection </a:t>
            </a:r>
          </a:p>
          <a:p>
            <a:pPr lvl="0"/>
            <a:r>
              <a:rPr lang="en-US" b="1" dirty="0" smtClean="0">
                <a:latin typeface="Times New Roman" pitchFamily="18" charset="0"/>
                <a:cs typeface="Times New Roman" pitchFamily="18" charset="0"/>
              </a:rPr>
              <a:t>Follies; temples; pavilions </a:t>
            </a:r>
            <a:r>
              <a:rPr lang="en-US" dirty="0" smtClean="0">
                <a:latin typeface="Times New Roman" pitchFamily="18" charset="0"/>
                <a:cs typeface="Times New Roman" pitchFamily="18" charset="0"/>
              </a:rPr>
              <a:t>– in the English style</a:t>
            </a:r>
            <a:br>
              <a:rPr lang="en-US" dirty="0" smtClean="0">
                <a:latin typeface="Times New Roman" pitchFamily="18" charset="0"/>
                <a:cs typeface="Times New Roman" pitchFamily="18" charset="0"/>
              </a:rPr>
            </a:br>
            <a:r>
              <a:rPr lang="en-US" b="1" dirty="0" smtClean="0">
                <a:latin typeface="Times New Roman" pitchFamily="18" charset="0"/>
                <a:cs typeface="Times New Roman" pitchFamily="18" charset="0"/>
              </a:rPr>
              <a:t>Garden building; conservatory, </a:t>
            </a:r>
            <a:r>
              <a:rPr lang="en-US" b="1" dirty="0" err="1" smtClean="0">
                <a:latin typeface="Times New Roman" pitchFamily="18" charset="0"/>
                <a:cs typeface="Times New Roman" pitchFamily="18" charset="0"/>
              </a:rPr>
              <a:t>orangerie</a:t>
            </a:r>
            <a:endParaRPr lang="en-US" b="1" dirty="0" smtClean="0">
              <a:latin typeface="Times New Roman" pitchFamily="18" charset="0"/>
              <a:cs typeface="Times New Roman" pitchFamily="18" charset="0"/>
            </a:endParaRPr>
          </a:p>
          <a:p>
            <a:pPr lvl="0"/>
            <a:r>
              <a:rPr lang="en-US" b="1" dirty="0" smtClean="0">
                <a:latin typeface="Times New Roman" pitchFamily="18" charset="0"/>
                <a:cs typeface="Times New Roman" pitchFamily="18" charset="0"/>
              </a:rPr>
              <a:t>Winter and Summer Sites </a:t>
            </a:r>
            <a:r>
              <a:rPr lang="en-US" dirty="0" smtClean="0">
                <a:latin typeface="Times New Roman" pitchFamily="18" charset="0"/>
                <a:cs typeface="Times New Roman" pitchFamily="18" charset="0"/>
              </a:rPr>
              <a:t>- gathering areas that take into account exposure, wind and light/shadow and the seasons - for example the Winter Site area faces south so the sun warms the wall to one's back in winter and is sunken so the north wind blows over it. The Summer Site is sunken quite deeply so that one is in the shade and faces north away from the hot southern wind. </a:t>
            </a:r>
          </a:p>
          <a:p>
            <a:pPr lvl="0"/>
            <a:r>
              <a:rPr lang="en-US" sz="1800" b="1" dirty="0" smtClean="0">
                <a:solidFill>
                  <a:schemeClr val="tx1"/>
                </a:solidFill>
                <a:latin typeface="Times New Roman" pitchFamily="18" charset="0"/>
                <a:cs typeface="Times New Roman" pitchFamily="18" charset="0"/>
              </a:rPr>
              <a:t>Seating areas, benches, niches</a:t>
            </a:r>
            <a:endParaRPr lang="en-US" sz="1800" b="1" dirty="0">
              <a:solidFill>
                <a:schemeClr val="tx1"/>
              </a:solidFill>
              <a:latin typeface="Times New Roman" pitchFamily="18" charset="0"/>
              <a:cs typeface="Times New Roman" pitchFamily="18" charset="0"/>
            </a:endParaRPr>
          </a:p>
        </p:txBody>
      </p:sp>
      <p:pic>
        <p:nvPicPr>
          <p:cNvPr id="10" name="Picture 9" descr="border_contact_sheet.png"/>
          <p:cNvPicPr>
            <a:picLocks noChangeAspect="1"/>
          </p:cNvPicPr>
          <p:nvPr/>
        </p:nvPicPr>
        <p:blipFill>
          <a:blip r:embed="rId3" cstate="print"/>
          <a:stretch>
            <a:fillRect/>
          </a:stretch>
        </p:blipFill>
        <p:spPr>
          <a:xfrm>
            <a:off x="-560210" y="-548931"/>
            <a:ext cx="10287000" cy="9886951"/>
          </a:xfrm>
          <a:prstGeom prst="rect">
            <a:avLst/>
          </a:prstGeom>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60" name="Text Box 16"/>
          <p:cNvSpPr txBox="1">
            <a:spLocks noChangeArrowheads="1"/>
          </p:cNvSpPr>
          <p:nvPr/>
        </p:nvSpPr>
        <p:spPr bwMode="auto">
          <a:xfrm>
            <a:off x="857250" y="1404998"/>
            <a:ext cx="7429500" cy="5078313"/>
          </a:xfrm>
          <a:prstGeom prst="rect">
            <a:avLst/>
          </a:prstGeom>
          <a:solidFill>
            <a:schemeClr val="accent3">
              <a:lumMod val="40000"/>
              <a:lumOff val="60000"/>
            </a:schemeClr>
          </a:solidFill>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p>
            <a:pPr lvl="0"/>
            <a:r>
              <a:rPr lang="en-US" b="1" dirty="0" smtClean="0">
                <a:latin typeface="Times New Roman" pitchFamily="18" charset="0"/>
                <a:cs typeface="Times New Roman" pitchFamily="18" charset="0"/>
              </a:rPr>
              <a:t>Solar Circle</a:t>
            </a:r>
            <a:r>
              <a:rPr lang="en-US" dirty="0" smtClean="0">
                <a:latin typeface="Times New Roman" pitchFamily="18" charset="0"/>
                <a:cs typeface="Times New Roman" pitchFamily="18" charset="0"/>
              </a:rPr>
              <a:t> with sundial. Sundials in a variety of styles, types and places (even on the walls of buildings). </a:t>
            </a:r>
          </a:p>
          <a:p>
            <a:pPr lvl="0"/>
            <a:r>
              <a:rPr lang="en-US" b="1" dirty="0" smtClean="0">
                <a:latin typeface="Times New Roman" pitchFamily="18" charset="0"/>
                <a:cs typeface="Times New Roman" pitchFamily="18" charset="0"/>
              </a:rPr>
              <a:t>Observatory</a:t>
            </a:r>
            <a:r>
              <a:rPr lang="en-US" dirty="0" smtClean="0">
                <a:latin typeface="Times New Roman" pitchFamily="18" charset="0"/>
                <a:cs typeface="Times New Roman" pitchFamily="18" charset="0"/>
              </a:rPr>
              <a:t> - A building with a roll off or rotating roof for a telescope mount and a plaza with telescope mounts, perhaps with a perpetual calendar, lunar phase graphic, etc. </a:t>
            </a:r>
          </a:p>
          <a:p>
            <a:pPr lvl="0"/>
            <a:r>
              <a:rPr lang="en-US" b="1" dirty="0" smtClean="0">
                <a:latin typeface="Times New Roman" pitchFamily="18" charset="0"/>
                <a:cs typeface="Times New Roman" pitchFamily="18" charset="0"/>
              </a:rPr>
              <a:t>Celestial site </a:t>
            </a:r>
            <a:r>
              <a:rPr lang="en-US" dirty="0" smtClean="0">
                <a:latin typeface="Times New Roman" pitchFamily="18" charset="0"/>
                <a:cs typeface="Times New Roman" pitchFamily="18" charset="0"/>
              </a:rPr>
              <a:t>- a circle with a star map stamped in the concrete, an obelisk in the center pointing at the zenith, benches oriented over arrows pointing to points on the horizon where the sun rises and sets on the solstices and equinoxes. </a:t>
            </a:r>
          </a:p>
          <a:p>
            <a:pPr lvl="0"/>
            <a:r>
              <a:rPr lang="en-US" b="1" dirty="0" smtClean="0">
                <a:latin typeface="Times New Roman" pitchFamily="18" charset="0"/>
                <a:cs typeface="Times New Roman" pitchFamily="18" charset="0"/>
              </a:rPr>
              <a:t>Clocks </a:t>
            </a:r>
            <a:r>
              <a:rPr lang="en-US" dirty="0" smtClean="0">
                <a:latin typeface="Times New Roman" pitchFamily="18" charset="0"/>
                <a:cs typeface="Times New Roman" pitchFamily="18" charset="0"/>
              </a:rPr>
              <a:t>and </a:t>
            </a:r>
            <a:r>
              <a:rPr lang="en-US" b="1" dirty="0" smtClean="0">
                <a:latin typeface="Times New Roman" pitchFamily="18" charset="0"/>
                <a:cs typeface="Times New Roman" pitchFamily="18" charset="0"/>
              </a:rPr>
              <a:t>Sun Dials </a:t>
            </a:r>
            <a:r>
              <a:rPr lang="en-US" dirty="0" smtClean="0">
                <a:latin typeface="Times New Roman" pitchFamily="18" charset="0"/>
                <a:cs typeface="Times New Roman" pitchFamily="18" charset="0"/>
              </a:rPr>
              <a:t>- Pole mounted and/or wall mounted clocks and sun dials.  Can be on the ground too.</a:t>
            </a:r>
          </a:p>
          <a:p>
            <a:pPr lvl="0"/>
            <a:r>
              <a:rPr lang="en-US" b="1" dirty="0" smtClean="0">
                <a:latin typeface="Times New Roman" pitchFamily="18" charset="0"/>
                <a:cs typeface="Times New Roman" pitchFamily="18" charset="0"/>
              </a:rPr>
              <a:t>Wind vanes</a:t>
            </a:r>
            <a:r>
              <a:rPr lang="en-US" dirty="0" smtClean="0">
                <a:latin typeface="Times New Roman" pitchFamily="18" charset="0"/>
                <a:cs typeface="Times New Roman" pitchFamily="18" charset="0"/>
              </a:rPr>
              <a:t> on buildings and as art in public spaces</a:t>
            </a:r>
          </a:p>
          <a:p>
            <a:pPr lvl="0"/>
            <a:r>
              <a:rPr lang="en-US" b="1" dirty="0" smtClean="0">
                <a:latin typeface="Times New Roman" pitchFamily="18" charset="0"/>
                <a:cs typeface="Times New Roman" pitchFamily="18" charset="0"/>
              </a:rPr>
              <a:t>Flag poles </a:t>
            </a:r>
            <a:r>
              <a:rPr lang="en-US" dirty="0" smtClean="0">
                <a:latin typeface="Times New Roman" pitchFamily="18" charset="0"/>
                <a:cs typeface="Times New Roman" pitchFamily="18" charset="0"/>
              </a:rPr>
              <a:t>- for US and State flags but more for festival, thematic, seasonal flags </a:t>
            </a:r>
          </a:p>
          <a:p>
            <a:pPr lvl="0"/>
            <a:r>
              <a:rPr lang="en-US" b="1" dirty="0" smtClean="0">
                <a:latin typeface="Times New Roman" pitchFamily="18" charset="0"/>
                <a:cs typeface="Times New Roman" pitchFamily="18" charset="0"/>
              </a:rPr>
              <a:t>Rain gauge </a:t>
            </a:r>
            <a:r>
              <a:rPr lang="en-US" dirty="0" smtClean="0">
                <a:latin typeface="Times New Roman" pitchFamily="18" charset="0"/>
                <a:cs typeface="Times New Roman" pitchFamily="18" charset="0"/>
              </a:rPr>
              <a:t>- some sort of gigantic Rube Goldberg contraption, complicated, large-scale public rain gauge </a:t>
            </a:r>
          </a:p>
          <a:p>
            <a:pPr lvl="0"/>
            <a:r>
              <a:rPr lang="en-US" b="1" dirty="0" smtClean="0">
                <a:latin typeface="Times New Roman" pitchFamily="18" charset="0"/>
                <a:cs typeface="Times New Roman" pitchFamily="18" charset="0"/>
              </a:rPr>
              <a:t>Labyrinth and/or Maze </a:t>
            </a:r>
            <a:r>
              <a:rPr lang="en-US" dirty="0" smtClean="0">
                <a:latin typeface="Times New Roman" pitchFamily="18" charset="0"/>
                <a:cs typeface="Times New Roman" pitchFamily="18" charset="0"/>
              </a:rPr>
              <a:t>- in a contemplative area, according to the classical patterns </a:t>
            </a:r>
            <a:endParaRPr lang="en-US" sz="1800" b="0" dirty="0">
              <a:solidFill>
                <a:schemeClr val="tx1"/>
              </a:solidFill>
              <a:latin typeface="Times New Roman" pitchFamily="18" charset="0"/>
              <a:cs typeface="Times New Roman" pitchFamily="18" charset="0"/>
            </a:endParaRPr>
          </a:p>
        </p:txBody>
      </p:sp>
      <p:sp>
        <p:nvSpPr>
          <p:cNvPr id="6" name="Text Box 13"/>
          <p:cNvSpPr txBox="1">
            <a:spLocks noChangeArrowheads="1"/>
          </p:cNvSpPr>
          <p:nvPr/>
        </p:nvSpPr>
        <p:spPr bwMode="auto">
          <a:xfrm>
            <a:off x="220133" y="609600"/>
            <a:ext cx="8458200" cy="861774"/>
          </a:xfrm>
          <a:prstGeom prst="rect">
            <a:avLst/>
          </a:prstGeom>
          <a:noFill/>
          <a:ln w="9525">
            <a:noFill/>
            <a:miter lim="800000"/>
            <a:headEnd/>
            <a:tailEnd/>
          </a:ln>
        </p:spPr>
        <p:txBody>
          <a:bodyPr wrap="square">
            <a:spAutoFit/>
          </a:bodyPr>
          <a:lstStyle/>
          <a:p>
            <a:pPr algn="ctr">
              <a:spcBef>
                <a:spcPct val="50000"/>
              </a:spcBef>
            </a:pPr>
            <a:r>
              <a:rPr lang="en-US" sz="2000" b="1" dirty="0" smtClean="0">
                <a:latin typeface="Times New Roman" pitchFamily="18" charset="0"/>
                <a:cs typeface="Times New Roman" pitchFamily="18" charset="0"/>
              </a:rPr>
              <a:t>Walking Points . . . Passive / Individual / Introspective  </a:t>
            </a:r>
          </a:p>
          <a:p>
            <a:pPr algn="ctr">
              <a:spcBef>
                <a:spcPct val="50000"/>
              </a:spcBef>
            </a:pPr>
            <a:endParaRPr lang="en-US" sz="2000" b="1" dirty="0">
              <a:latin typeface="OptimusPrinceps" pitchFamily="2" charset="0"/>
            </a:endParaRPr>
          </a:p>
        </p:txBody>
      </p:sp>
      <p:pic>
        <p:nvPicPr>
          <p:cNvPr id="5" name="Picture 4" descr="border_contact_sheet.png"/>
          <p:cNvPicPr>
            <a:picLocks noChangeAspect="1"/>
          </p:cNvPicPr>
          <p:nvPr/>
        </p:nvPicPr>
        <p:blipFill>
          <a:blip r:embed="rId3" cstate="print"/>
          <a:stretch>
            <a:fillRect/>
          </a:stretch>
        </p:blipFill>
        <p:spPr>
          <a:xfrm>
            <a:off x="-560210" y="-548931"/>
            <a:ext cx="10287000" cy="9886951"/>
          </a:xfrm>
          <a:prstGeom prst="rect">
            <a:avLst/>
          </a:prstGeom>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65304" y="262906"/>
            <a:ext cx="4876800" cy="400110"/>
          </a:xfrm>
          <a:prstGeom prst="rect">
            <a:avLst/>
          </a:prstGeom>
          <a:noFill/>
        </p:spPr>
        <p:txBody>
          <a:bodyPr wrap="square" rtlCol="0">
            <a:spAutoFit/>
          </a:bodyPr>
          <a:lstStyle/>
          <a:p>
            <a:r>
              <a:rPr lang="en-US" sz="2000" b="1" dirty="0" smtClean="0">
                <a:latin typeface="Times New Roman" pitchFamily="18" charset="0"/>
                <a:cs typeface="Times New Roman" pitchFamily="18" charset="0"/>
              </a:rPr>
              <a:t>Civic Lot -Inspirations</a:t>
            </a:r>
            <a:endParaRPr lang="en-US" sz="2000" b="1" dirty="0">
              <a:latin typeface="Times New Roman" pitchFamily="18" charset="0"/>
              <a:cs typeface="Times New Roman" pitchFamily="18" charset="0"/>
            </a:endParaRPr>
          </a:p>
        </p:txBody>
      </p:sp>
      <p:sp>
        <p:nvSpPr>
          <p:cNvPr id="7" name="TextBox 6"/>
          <p:cNvSpPr txBox="1"/>
          <p:nvPr/>
        </p:nvSpPr>
        <p:spPr>
          <a:xfrm>
            <a:off x="1082359" y="6256848"/>
            <a:ext cx="7367374" cy="369332"/>
          </a:xfrm>
          <a:prstGeom prst="rect">
            <a:avLst/>
          </a:prstGeom>
          <a:noFill/>
        </p:spPr>
        <p:txBody>
          <a:bodyPr wrap="square" rtlCol="0">
            <a:spAutoFit/>
          </a:bodyPr>
          <a:lstStyle/>
          <a:p>
            <a:r>
              <a:rPr lang="en-US" dirty="0" smtClean="0"/>
              <a:t>Labyrinth</a:t>
            </a:r>
            <a:endParaRPr lang="en-US" dirty="0"/>
          </a:p>
        </p:txBody>
      </p:sp>
      <p:pic>
        <p:nvPicPr>
          <p:cNvPr id="568324" name="Picture 4" descr="https://static01.nyt.com/images/2012/06/24/nyregion/24ARTSWE2_SPAN/24ARTSWE2_SPAN-superJumbo.jpg"/>
          <p:cNvPicPr>
            <a:picLocks noChangeAspect="1" noChangeArrowheads="1"/>
          </p:cNvPicPr>
          <p:nvPr/>
        </p:nvPicPr>
        <p:blipFill>
          <a:blip r:embed="rId2" cstate="print"/>
          <a:srcRect/>
          <a:stretch>
            <a:fillRect/>
          </a:stretch>
        </p:blipFill>
        <p:spPr bwMode="auto">
          <a:xfrm>
            <a:off x="155582" y="-6240463"/>
            <a:ext cx="7957223" cy="5303520"/>
          </a:xfrm>
          <a:prstGeom prst="rect">
            <a:avLst/>
          </a:prstGeom>
          <a:noFill/>
        </p:spPr>
      </p:pic>
      <p:pic>
        <p:nvPicPr>
          <p:cNvPr id="622594" name="Picture 2"/>
          <p:cNvPicPr>
            <a:picLocks noChangeAspect="1" noChangeArrowheads="1"/>
          </p:cNvPicPr>
          <p:nvPr/>
        </p:nvPicPr>
        <p:blipFill>
          <a:blip r:embed="rId3" cstate="print"/>
          <a:srcRect/>
          <a:stretch>
            <a:fillRect/>
          </a:stretch>
        </p:blipFill>
        <p:spPr bwMode="auto">
          <a:xfrm>
            <a:off x="1016000" y="660400"/>
            <a:ext cx="7071360" cy="5303520"/>
          </a:xfrm>
          <a:prstGeom prst="rect">
            <a:avLst/>
          </a:prstGeom>
          <a:noFill/>
          <a:ln w="9525">
            <a:noFill/>
            <a:miter lim="800000"/>
            <a:headEnd/>
            <a:tailEnd/>
          </a:ln>
          <a:effectLst/>
        </p:spPr>
      </p:pic>
      <p:pic>
        <p:nvPicPr>
          <p:cNvPr id="8" name="Picture 7" descr="border_contact_sheet.png"/>
          <p:cNvPicPr>
            <a:picLocks noChangeAspect="1"/>
          </p:cNvPicPr>
          <p:nvPr/>
        </p:nvPicPr>
        <p:blipFill>
          <a:blip r:embed="rId4" cstate="print"/>
          <a:stretch>
            <a:fillRect/>
          </a:stretch>
        </p:blipFill>
        <p:spPr>
          <a:xfrm>
            <a:off x="-560210" y="-548931"/>
            <a:ext cx="10287000" cy="9886951"/>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65304" y="262906"/>
            <a:ext cx="4876800" cy="400110"/>
          </a:xfrm>
          <a:prstGeom prst="rect">
            <a:avLst/>
          </a:prstGeom>
          <a:noFill/>
        </p:spPr>
        <p:txBody>
          <a:bodyPr wrap="square" rtlCol="0">
            <a:spAutoFit/>
          </a:bodyPr>
          <a:lstStyle/>
          <a:p>
            <a:r>
              <a:rPr lang="en-US" sz="2000" b="1" dirty="0" smtClean="0">
                <a:latin typeface="Times New Roman" pitchFamily="18" charset="0"/>
                <a:cs typeface="Times New Roman" pitchFamily="18" charset="0"/>
              </a:rPr>
              <a:t>Civic Lot -Inspirations</a:t>
            </a:r>
            <a:endParaRPr lang="en-US" sz="2000" b="1" dirty="0">
              <a:latin typeface="Times New Roman" pitchFamily="18" charset="0"/>
              <a:cs typeface="Times New Roman" pitchFamily="18" charset="0"/>
            </a:endParaRPr>
          </a:p>
        </p:txBody>
      </p:sp>
      <p:sp>
        <p:nvSpPr>
          <p:cNvPr id="7" name="TextBox 6"/>
          <p:cNvSpPr txBox="1"/>
          <p:nvPr/>
        </p:nvSpPr>
        <p:spPr>
          <a:xfrm>
            <a:off x="1082359" y="6256848"/>
            <a:ext cx="7367374" cy="369332"/>
          </a:xfrm>
          <a:prstGeom prst="rect">
            <a:avLst/>
          </a:prstGeom>
          <a:noFill/>
        </p:spPr>
        <p:txBody>
          <a:bodyPr wrap="square" rtlCol="0">
            <a:spAutoFit/>
          </a:bodyPr>
          <a:lstStyle/>
          <a:p>
            <a:r>
              <a:rPr lang="en-US" dirty="0" smtClean="0"/>
              <a:t>Arbor</a:t>
            </a:r>
            <a:endParaRPr lang="en-US" dirty="0"/>
          </a:p>
        </p:txBody>
      </p:sp>
      <p:pic>
        <p:nvPicPr>
          <p:cNvPr id="577538" name="Picture 2" descr="http://kalesnursery.com/wp-content/uploads/2014/09/landscape-sh-grounds-1.jpg"/>
          <p:cNvPicPr>
            <a:picLocks noChangeAspect="1" noChangeArrowheads="1"/>
          </p:cNvPicPr>
          <p:nvPr/>
        </p:nvPicPr>
        <p:blipFill>
          <a:blip r:embed="rId2" cstate="print"/>
          <a:srcRect/>
          <a:stretch>
            <a:fillRect/>
          </a:stretch>
        </p:blipFill>
        <p:spPr bwMode="auto">
          <a:xfrm>
            <a:off x="1594908" y="757237"/>
            <a:ext cx="5334000" cy="5143501"/>
          </a:xfrm>
          <a:prstGeom prst="rect">
            <a:avLst/>
          </a:prstGeom>
          <a:noFill/>
        </p:spPr>
      </p:pic>
      <p:pic>
        <p:nvPicPr>
          <p:cNvPr id="5" name="Picture 4" descr="border_contact_sheet.png"/>
          <p:cNvPicPr>
            <a:picLocks noChangeAspect="1"/>
          </p:cNvPicPr>
          <p:nvPr/>
        </p:nvPicPr>
        <p:blipFill>
          <a:blip r:embed="rId3" cstate="print"/>
          <a:stretch>
            <a:fillRect/>
          </a:stretch>
        </p:blipFill>
        <p:spPr>
          <a:xfrm>
            <a:off x="-560210" y="-548931"/>
            <a:ext cx="10287000" cy="9886951"/>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85" name="Text Box 13"/>
          <p:cNvSpPr txBox="1">
            <a:spLocks noChangeArrowheads="1"/>
          </p:cNvSpPr>
          <p:nvPr/>
        </p:nvSpPr>
        <p:spPr bwMode="auto">
          <a:xfrm>
            <a:off x="1743662" y="584200"/>
            <a:ext cx="5656198" cy="400110"/>
          </a:xfrm>
          <a:prstGeom prst="rect">
            <a:avLst/>
          </a:prstGeom>
          <a:noFill/>
          <a:ln w="9525">
            <a:noFill/>
            <a:miter lim="800000"/>
            <a:headEnd/>
            <a:tailEnd/>
          </a:ln>
        </p:spPr>
        <p:txBody>
          <a:bodyPr wrap="square">
            <a:spAutoFit/>
          </a:bodyPr>
          <a:lstStyle/>
          <a:p>
            <a:pPr lvl="0" algn="ctr" fontAlgn="base">
              <a:spcBef>
                <a:spcPct val="0"/>
              </a:spcBef>
              <a:spcAft>
                <a:spcPct val="0"/>
              </a:spcAft>
            </a:pPr>
            <a:r>
              <a:rPr lang="en-US" sz="2000" b="1" dirty="0" smtClean="0">
                <a:solidFill>
                  <a:srgbClr val="000000"/>
                </a:solidFill>
                <a:latin typeface="Times New Roman" pitchFamily="18" charset="0"/>
                <a:ea typeface="Calibri" pitchFamily="34" charset="0"/>
                <a:cs typeface="Times New Roman" pitchFamily="18" charset="0"/>
              </a:rPr>
              <a:t>The Proposition: A Town Center Is Not Necess</a:t>
            </a:r>
            <a:r>
              <a:rPr lang="en-US" sz="2000" dirty="0" smtClean="0">
                <a:solidFill>
                  <a:srgbClr val="000000"/>
                </a:solidFill>
                <a:latin typeface="Times New Roman" pitchFamily="18" charset="0"/>
                <a:ea typeface="Calibri" pitchFamily="34" charset="0"/>
                <a:cs typeface="Times New Roman" pitchFamily="18" charset="0"/>
              </a:rPr>
              <a:t>ary</a:t>
            </a:r>
            <a:endParaRPr lang="en-US" sz="900" dirty="0" smtClean="0">
              <a:latin typeface="Arial" pitchFamily="34" charset="0"/>
              <a:cs typeface="Arial" pitchFamily="34" charset="0"/>
            </a:endParaRPr>
          </a:p>
        </p:txBody>
      </p:sp>
      <p:sp>
        <p:nvSpPr>
          <p:cNvPr id="131086" name="Text Box 14"/>
          <p:cNvSpPr txBox="1">
            <a:spLocks noChangeArrowheads="1"/>
          </p:cNvSpPr>
          <p:nvPr/>
        </p:nvSpPr>
        <p:spPr bwMode="auto">
          <a:xfrm>
            <a:off x="990600" y="0"/>
            <a:ext cx="685800" cy="1016000"/>
          </a:xfrm>
          <a:prstGeom prst="rect">
            <a:avLst/>
          </a:prstGeom>
          <a:noFill/>
          <a:ln w="9525">
            <a:noFill/>
            <a:miter lim="800000"/>
            <a:headEnd/>
            <a:tailEnd/>
          </a:ln>
        </p:spPr>
        <p:txBody>
          <a:bodyPr>
            <a:spAutoFit/>
          </a:bodyPr>
          <a:lstStyle/>
          <a:p>
            <a:pPr>
              <a:spcBef>
                <a:spcPct val="50000"/>
              </a:spcBef>
            </a:pPr>
            <a:endParaRPr lang="en-US" sz="6000" b="0" dirty="0"/>
          </a:p>
        </p:txBody>
      </p:sp>
      <p:sp>
        <p:nvSpPr>
          <p:cNvPr id="390160" name="Text Box 16"/>
          <p:cNvSpPr txBox="1">
            <a:spLocks noChangeArrowheads="1"/>
          </p:cNvSpPr>
          <p:nvPr/>
        </p:nvSpPr>
        <p:spPr bwMode="auto">
          <a:xfrm>
            <a:off x="857250" y="1286461"/>
            <a:ext cx="7429500" cy="5078313"/>
          </a:xfrm>
          <a:prstGeom prst="rect">
            <a:avLst/>
          </a:prstGeom>
          <a:noFill/>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p>
            <a:pPr lvl="0" eaLnBrk="0" fontAlgn="base" hangingPunct="0">
              <a:spcBef>
                <a:spcPct val="0"/>
              </a:spcBef>
              <a:spcAft>
                <a:spcPct val="0"/>
              </a:spcAft>
            </a:pPr>
            <a:r>
              <a:rPr lang="en-US" dirty="0" smtClean="0">
                <a:solidFill>
                  <a:srgbClr val="000000"/>
                </a:solidFill>
                <a:latin typeface="Times New Roman" pitchFamily="18" charset="0"/>
                <a:ea typeface="Calibri" pitchFamily="34" charset="0"/>
                <a:cs typeface="Times New Roman" pitchFamily="18" charset="0"/>
              </a:rPr>
              <a:t>Contrary to popular wisdom and the tenets of the New Urbanism, I believe most new greenfield traditional neighborhood developments ("TNDs") do not need a town center to be successful when competing against boring, conventional and ubiquitous suburban sprawl development. </a:t>
            </a:r>
          </a:p>
          <a:p>
            <a:pPr lvl="0" eaLnBrk="0" fontAlgn="base" hangingPunct="0">
              <a:spcBef>
                <a:spcPct val="0"/>
              </a:spcBef>
              <a:spcAft>
                <a:spcPct val="0"/>
              </a:spcAft>
            </a:pPr>
            <a:endParaRPr lang="en-US" dirty="0" smtClean="0">
              <a:solidFill>
                <a:srgbClr val="000000"/>
              </a:solidFill>
              <a:latin typeface="Times New Roman" pitchFamily="18" charset="0"/>
              <a:ea typeface="Calibri" pitchFamily="34" charset="0"/>
              <a:cs typeface="Times New Roman" pitchFamily="18" charset="0"/>
            </a:endParaRPr>
          </a:p>
          <a:p>
            <a:pPr lvl="0" eaLnBrk="0" fontAlgn="base" hangingPunct="0">
              <a:spcBef>
                <a:spcPct val="0"/>
              </a:spcBef>
              <a:spcAft>
                <a:spcPct val="0"/>
              </a:spcAft>
            </a:pPr>
            <a:r>
              <a:rPr lang="en-US" dirty="0" smtClean="0">
                <a:solidFill>
                  <a:srgbClr val="000000"/>
                </a:solidFill>
                <a:latin typeface="Times New Roman" pitchFamily="18" charset="0"/>
                <a:ea typeface="Calibri" pitchFamily="34" charset="0"/>
                <a:cs typeface="Times New Roman" pitchFamily="18" charset="0"/>
              </a:rPr>
              <a:t>Trying to get and keep small retail, restaurants, pubs and neighborhood services in a for-profit TND town center is just too difficult, expensive and risky.  Office buildings and service businesses (think the one-off dentist, insurance agent, massage therapist, financial advisor, </a:t>
            </a:r>
            <a:r>
              <a:rPr lang="en-US" dirty="0" err="1" smtClean="0">
                <a:solidFill>
                  <a:srgbClr val="000000"/>
                </a:solidFill>
                <a:latin typeface="Times New Roman" pitchFamily="18" charset="0"/>
                <a:ea typeface="Calibri" pitchFamily="34" charset="0"/>
                <a:cs typeface="Times New Roman" pitchFamily="18" charset="0"/>
              </a:rPr>
              <a:t>cpa</a:t>
            </a:r>
            <a:r>
              <a:rPr lang="en-US" dirty="0" smtClean="0">
                <a:solidFill>
                  <a:srgbClr val="000000"/>
                </a:solidFill>
                <a:latin typeface="Times New Roman" pitchFamily="18" charset="0"/>
                <a:ea typeface="Calibri" pitchFamily="34" charset="0"/>
                <a:cs typeface="Times New Roman" pitchFamily="18" charset="0"/>
              </a:rPr>
              <a:t>, etc.) are just about as boring as conventional sprawl development. </a:t>
            </a:r>
          </a:p>
          <a:p>
            <a:pPr lvl="0" eaLnBrk="0" fontAlgn="base" hangingPunct="0">
              <a:spcBef>
                <a:spcPct val="0"/>
              </a:spcBef>
              <a:spcAft>
                <a:spcPct val="0"/>
              </a:spcAft>
            </a:pPr>
            <a:endParaRPr lang="en-US" dirty="0" smtClean="0">
              <a:solidFill>
                <a:srgbClr val="000000"/>
              </a:solidFill>
              <a:latin typeface="Times New Roman" pitchFamily="18" charset="0"/>
              <a:ea typeface="Calibri" pitchFamily="34" charset="0"/>
              <a:cs typeface="Times New Roman" pitchFamily="18" charset="0"/>
            </a:endParaRPr>
          </a:p>
          <a:p>
            <a:pPr lvl="0" eaLnBrk="0" fontAlgn="base" hangingPunct="0">
              <a:spcBef>
                <a:spcPct val="0"/>
              </a:spcBef>
              <a:spcAft>
                <a:spcPct val="0"/>
              </a:spcAft>
            </a:pPr>
            <a:r>
              <a:rPr lang="en-US" dirty="0" smtClean="0">
                <a:solidFill>
                  <a:srgbClr val="000000"/>
                </a:solidFill>
                <a:latin typeface="Times New Roman" pitchFamily="18" charset="0"/>
                <a:ea typeface="Calibri" pitchFamily="34" charset="0"/>
                <a:cs typeface="Times New Roman" pitchFamily="18" charset="0"/>
              </a:rPr>
              <a:t>Rather than any of that, let us offer our residents, who hunger for community,  a wide variety of interesting, compelling, beautiful and nearby "walking points" which will impel them to get up, get out and walk about the neighborhood and  the develop social connections with their neighbors that they crave. </a:t>
            </a:r>
          </a:p>
          <a:p>
            <a:pPr lvl="0" eaLnBrk="0" fontAlgn="base" hangingPunct="0">
              <a:spcBef>
                <a:spcPct val="0"/>
              </a:spcBef>
              <a:spcAft>
                <a:spcPct val="0"/>
              </a:spcAft>
            </a:pPr>
            <a:endParaRPr lang="en-US" dirty="0" smtClean="0">
              <a:solidFill>
                <a:srgbClr val="000000"/>
              </a:solidFill>
              <a:latin typeface="Times New Roman" pitchFamily="18" charset="0"/>
              <a:cs typeface="Times New Roman" pitchFamily="18" charset="0"/>
            </a:endParaRPr>
          </a:p>
          <a:p>
            <a:pPr lvl="0" eaLnBrk="0" fontAlgn="base" hangingPunct="0">
              <a:spcBef>
                <a:spcPct val="0"/>
              </a:spcBef>
              <a:spcAft>
                <a:spcPct val="0"/>
              </a:spcAft>
            </a:pPr>
            <a:r>
              <a:rPr lang="en-US" dirty="0" smtClean="0">
                <a:solidFill>
                  <a:srgbClr val="000000"/>
                </a:solidFill>
                <a:latin typeface="Times New Roman" pitchFamily="18" charset="0"/>
                <a:cs typeface="Times New Roman" pitchFamily="18" charset="0"/>
              </a:rPr>
              <a:t>Let’s discuss!</a:t>
            </a:r>
            <a:endParaRPr lang="en-US" dirty="0"/>
          </a:p>
        </p:txBody>
      </p:sp>
      <p:pic>
        <p:nvPicPr>
          <p:cNvPr id="10" name="Picture 9" descr="border_contact_sheet.png"/>
          <p:cNvPicPr>
            <a:picLocks noChangeAspect="1"/>
          </p:cNvPicPr>
          <p:nvPr/>
        </p:nvPicPr>
        <p:blipFill>
          <a:blip r:embed="rId3" cstate="print"/>
          <a:stretch>
            <a:fillRect/>
          </a:stretch>
        </p:blipFill>
        <p:spPr>
          <a:xfrm>
            <a:off x="-560210" y="-548931"/>
            <a:ext cx="10287000" cy="9886951"/>
          </a:xfrm>
          <a:prstGeom prst="rect">
            <a:avLst/>
          </a:prstGeom>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65304" y="262906"/>
            <a:ext cx="4876800" cy="400110"/>
          </a:xfrm>
          <a:prstGeom prst="rect">
            <a:avLst/>
          </a:prstGeom>
          <a:noFill/>
        </p:spPr>
        <p:txBody>
          <a:bodyPr wrap="square" rtlCol="0">
            <a:spAutoFit/>
          </a:bodyPr>
          <a:lstStyle/>
          <a:p>
            <a:r>
              <a:rPr lang="en-US" sz="2000" b="1" dirty="0" smtClean="0">
                <a:latin typeface="Times New Roman" pitchFamily="18" charset="0"/>
                <a:cs typeface="Times New Roman" pitchFamily="18" charset="0"/>
              </a:rPr>
              <a:t>Civic Lot -Inspirations</a:t>
            </a:r>
            <a:endParaRPr lang="en-US" sz="2000" b="1" dirty="0">
              <a:latin typeface="Times New Roman" pitchFamily="18" charset="0"/>
              <a:cs typeface="Times New Roman" pitchFamily="18" charset="0"/>
            </a:endParaRPr>
          </a:p>
        </p:txBody>
      </p:sp>
      <p:pic>
        <p:nvPicPr>
          <p:cNvPr id="530434" name="Picture 2" descr="Free Small Observatory Stock Photo - FreeImages.com"/>
          <p:cNvPicPr>
            <a:picLocks noChangeAspect="1" noChangeArrowheads="1"/>
          </p:cNvPicPr>
          <p:nvPr/>
        </p:nvPicPr>
        <p:blipFill>
          <a:blip r:embed="rId2" cstate="print"/>
          <a:srcRect/>
          <a:stretch>
            <a:fillRect/>
          </a:stretch>
        </p:blipFill>
        <p:spPr bwMode="auto">
          <a:xfrm>
            <a:off x="996696" y="838200"/>
            <a:ext cx="7120920" cy="5367528"/>
          </a:xfrm>
          <a:prstGeom prst="rect">
            <a:avLst/>
          </a:prstGeom>
          <a:noFill/>
        </p:spPr>
      </p:pic>
      <p:sp>
        <p:nvSpPr>
          <p:cNvPr id="7" name="TextBox 6"/>
          <p:cNvSpPr txBox="1"/>
          <p:nvPr/>
        </p:nvSpPr>
        <p:spPr>
          <a:xfrm>
            <a:off x="1082360" y="6256848"/>
            <a:ext cx="5666170" cy="369332"/>
          </a:xfrm>
          <a:prstGeom prst="rect">
            <a:avLst/>
          </a:prstGeom>
          <a:noFill/>
        </p:spPr>
        <p:txBody>
          <a:bodyPr wrap="square" rtlCol="0">
            <a:spAutoFit/>
          </a:bodyPr>
          <a:lstStyle/>
          <a:p>
            <a:r>
              <a:rPr lang="en-US" dirty="0" smtClean="0"/>
              <a:t>Observatory</a:t>
            </a:r>
            <a:endParaRPr lang="en-US" dirty="0"/>
          </a:p>
        </p:txBody>
      </p:sp>
      <p:pic>
        <p:nvPicPr>
          <p:cNvPr id="5" name="Picture 4" descr="border_contact_sheet.png"/>
          <p:cNvPicPr>
            <a:picLocks noChangeAspect="1"/>
          </p:cNvPicPr>
          <p:nvPr/>
        </p:nvPicPr>
        <p:blipFill>
          <a:blip r:embed="rId3" cstate="print"/>
          <a:stretch>
            <a:fillRect/>
          </a:stretch>
        </p:blipFill>
        <p:spPr>
          <a:xfrm>
            <a:off x="-560210" y="-548931"/>
            <a:ext cx="10287000" cy="9886951"/>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65304" y="262906"/>
            <a:ext cx="4876800" cy="400110"/>
          </a:xfrm>
          <a:prstGeom prst="rect">
            <a:avLst/>
          </a:prstGeom>
          <a:noFill/>
        </p:spPr>
        <p:txBody>
          <a:bodyPr wrap="square" rtlCol="0">
            <a:spAutoFit/>
          </a:bodyPr>
          <a:lstStyle/>
          <a:p>
            <a:r>
              <a:rPr lang="en-US" sz="2000" b="1" dirty="0" smtClean="0">
                <a:latin typeface="Times New Roman" pitchFamily="18" charset="0"/>
                <a:cs typeface="Times New Roman" pitchFamily="18" charset="0"/>
              </a:rPr>
              <a:t>Civic Lot -Inspirations</a:t>
            </a:r>
            <a:endParaRPr lang="en-US" sz="2000" b="1" dirty="0">
              <a:latin typeface="Times New Roman" pitchFamily="18" charset="0"/>
              <a:cs typeface="Times New Roman" pitchFamily="18" charset="0"/>
            </a:endParaRPr>
          </a:p>
        </p:txBody>
      </p:sp>
      <p:pic>
        <p:nvPicPr>
          <p:cNvPr id="238594" name="Picture 2"/>
          <p:cNvPicPr>
            <a:picLocks noChangeAspect="1" noChangeArrowheads="1"/>
          </p:cNvPicPr>
          <p:nvPr/>
        </p:nvPicPr>
        <p:blipFill>
          <a:blip r:embed="rId2" cstate="print"/>
          <a:srcRect/>
          <a:stretch>
            <a:fillRect/>
          </a:stretch>
        </p:blipFill>
        <p:spPr bwMode="auto">
          <a:xfrm>
            <a:off x="546354" y="731520"/>
            <a:ext cx="8051292" cy="5367528"/>
          </a:xfrm>
          <a:prstGeom prst="rect">
            <a:avLst/>
          </a:prstGeom>
          <a:noFill/>
          <a:ln w="9525">
            <a:noFill/>
            <a:miter lim="800000"/>
            <a:headEnd/>
            <a:tailEnd/>
          </a:ln>
          <a:effectLst/>
        </p:spPr>
      </p:pic>
      <p:sp>
        <p:nvSpPr>
          <p:cNvPr id="4" name="TextBox 3"/>
          <p:cNvSpPr txBox="1"/>
          <p:nvPr/>
        </p:nvSpPr>
        <p:spPr>
          <a:xfrm>
            <a:off x="1082360" y="6256848"/>
            <a:ext cx="6078294" cy="369332"/>
          </a:xfrm>
          <a:prstGeom prst="rect">
            <a:avLst/>
          </a:prstGeom>
          <a:noFill/>
        </p:spPr>
        <p:txBody>
          <a:bodyPr wrap="square" rtlCol="0">
            <a:spAutoFit/>
          </a:bodyPr>
          <a:lstStyle/>
          <a:p>
            <a:r>
              <a:rPr lang="en-US" dirty="0" smtClean="0"/>
              <a:t>Gazebo at Seaside, FL</a:t>
            </a:r>
            <a:endParaRPr lang="en-US" dirty="0"/>
          </a:p>
        </p:txBody>
      </p:sp>
      <p:pic>
        <p:nvPicPr>
          <p:cNvPr id="5" name="Picture 4" descr="border_contact_sheet.png"/>
          <p:cNvPicPr>
            <a:picLocks noChangeAspect="1"/>
          </p:cNvPicPr>
          <p:nvPr/>
        </p:nvPicPr>
        <p:blipFill>
          <a:blip r:embed="rId3" cstate="print"/>
          <a:stretch>
            <a:fillRect/>
          </a:stretch>
        </p:blipFill>
        <p:spPr>
          <a:xfrm>
            <a:off x="-560210" y="-548931"/>
            <a:ext cx="10287000" cy="9886951"/>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65304" y="262906"/>
            <a:ext cx="4876800" cy="400110"/>
          </a:xfrm>
          <a:prstGeom prst="rect">
            <a:avLst/>
          </a:prstGeom>
          <a:noFill/>
        </p:spPr>
        <p:txBody>
          <a:bodyPr wrap="square" rtlCol="0">
            <a:spAutoFit/>
          </a:bodyPr>
          <a:lstStyle/>
          <a:p>
            <a:r>
              <a:rPr lang="en-US" sz="2000" b="1" dirty="0" smtClean="0">
                <a:latin typeface="Times New Roman" pitchFamily="18" charset="0"/>
                <a:cs typeface="Times New Roman" pitchFamily="18" charset="0"/>
              </a:rPr>
              <a:t>Civic Lot -Inspirations</a:t>
            </a:r>
            <a:endParaRPr lang="en-US" sz="2000" b="1" dirty="0">
              <a:latin typeface="Times New Roman" pitchFamily="18" charset="0"/>
              <a:cs typeface="Times New Roman" pitchFamily="18" charset="0"/>
            </a:endParaRPr>
          </a:p>
        </p:txBody>
      </p:sp>
      <p:sp>
        <p:nvSpPr>
          <p:cNvPr id="7" name="TextBox 6"/>
          <p:cNvSpPr txBox="1"/>
          <p:nvPr/>
        </p:nvSpPr>
        <p:spPr>
          <a:xfrm>
            <a:off x="1082359" y="6256848"/>
            <a:ext cx="7367374" cy="369332"/>
          </a:xfrm>
          <a:prstGeom prst="rect">
            <a:avLst/>
          </a:prstGeom>
          <a:noFill/>
        </p:spPr>
        <p:txBody>
          <a:bodyPr wrap="square" rtlCol="0">
            <a:spAutoFit/>
          </a:bodyPr>
          <a:lstStyle/>
          <a:p>
            <a:r>
              <a:rPr lang="en-US" dirty="0" smtClean="0"/>
              <a:t>Gazebo, New Point, Beaufort, SC</a:t>
            </a:r>
            <a:endParaRPr lang="en-US" dirty="0"/>
          </a:p>
        </p:txBody>
      </p:sp>
      <p:pic>
        <p:nvPicPr>
          <p:cNvPr id="624642" name="Picture 2" descr="C:\Users\User\Documents\TND Pictures\Amenities\Gazebos\New Point gazebo.jpg"/>
          <p:cNvPicPr>
            <a:picLocks noChangeAspect="1" noChangeArrowheads="1"/>
          </p:cNvPicPr>
          <p:nvPr/>
        </p:nvPicPr>
        <p:blipFill>
          <a:blip r:embed="rId2" cstate="print"/>
          <a:srcRect/>
          <a:stretch>
            <a:fillRect/>
          </a:stretch>
        </p:blipFill>
        <p:spPr bwMode="auto">
          <a:xfrm>
            <a:off x="1005840" y="731520"/>
            <a:ext cx="7071360" cy="5303520"/>
          </a:xfrm>
          <a:prstGeom prst="rect">
            <a:avLst/>
          </a:prstGeom>
          <a:noFill/>
        </p:spPr>
      </p:pic>
      <p:pic>
        <p:nvPicPr>
          <p:cNvPr id="6" name="Picture 5" descr="border_contact_sheet.png"/>
          <p:cNvPicPr>
            <a:picLocks noChangeAspect="1"/>
          </p:cNvPicPr>
          <p:nvPr/>
        </p:nvPicPr>
        <p:blipFill>
          <a:blip r:embed="rId3" cstate="print"/>
          <a:stretch>
            <a:fillRect/>
          </a:stretch>
        </p:blipFill>
        <p:spPr>
          <a:xfrm>
            <a:off x="-560210" y="-548931"/>
            <a:ext cx="10287000" cy="9886951"/>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65304" y="262906"/>
            <a:ext cx="4876800" cy="400110"/>
          </a:xfrm>
          <a:prstGeom prst="rect">
            <a:avLst/>
          </a:prstGeom>
          <a:noFill/>
        </p:spPr>
        <p:txBody>
          <a:bodyPr wrap="square" rtlCol="0">
            <a:spAutoFit/>
          </a:bodyPr>
          <a:lstStyle/>
          <a:p>
            <a:r>
              <a:rPr lang="en-US" sz="2000" b="1" dirty="0" smtClean="0">
                <a:latin typeface="Times New Roman" pitchFamily="18" charset="0"/>
                <a:cs typeface="Times New Roman" pitchFamily="18" charset="0"/>
              </a:rPr>
              <a:t>Civic Lot -Inspirations</a:t>
            </a:r>
            <a:endParaRPr lang="en-US" sz="2000" b="1" dirty="0">
              <a:latin typeface="Times New Roman" pitchFamily="18" charset="0"/>
              <a:cs typeface="Times New Roman" pitchFamily="18" charset="0"/>
            </a:endParaRPr>
          </a:p>
        </p:txBody>
      </p:sp>
      <p:sp>
        <p:nvSpPr>
          <p:cNvPr id="7" name="TextBox 6"/>
          <p:cNvSpPr txBox="1"/>
          <p:nvPr/>
        </p:nvSpPr>
        <p:spPr>
          <a:xfrm>
            <a:off x="1082359" y="6256848"/>
            <a:ext cx="7367374" cy="369332"/>
          </a:xfrm>
          <a:prstGeom prst="rect">
            <a:avLst/>
          </a:prstGeom>
          <a:noFill/>
        </p:spPr>
        <p:txBody>
          <a:bodyPr wrap="square" rtlCol="0">
            <a:spAutoFit/>
          </a:bodyPr>
          <a:lstStyle/>
          <a:p>
            <a:r>
              <a:rPr lang="en-US" dirty="0" smtClean="0"/>
              <a:t>Human or “Analemmatic” Sundial</a:t>
            </a:r>
            <a:endParaRPr lang="en-US" dirty="0"/>
          </a:p>
        </p:txBody>
      </p:sp>
      <p:pic>
        <p:nvPicPr>
          <p:cNvPr id="570372" name="Picture 4" descr="Analemmatic Sun Clocks | on the central panel the shadow ..."/>
          <p:cNvPicPr>
            <a:picLocks noChangeAspect="1" noChangeArrowheads="1"/>
          </p:cNvPicPr>
          <p:nvPr/>
        </p:nvPicPr>
        <p:blipFill>
          <a:blip r:embed="rId2" cstate="print"/>
          <a:srcRect/>
          <a:stretch>
            <a:fillRect/>
          </a:stretch>
        </p:blipFill>
        <p:spPr bwMode="auto">
          <a:xfrm>
            <a:off x="1014984" y="731520"/>
            <a:ext cx="7071360" cy="5303520"/>
          </a:xfrm>
          <a:prstGeom prst="rect">
            <a:avLst/>
          </a:prstGeom>
          <a:noFill/>
        </p:spPr>
      </p:pic>
      <p:pic>
        <p:nvPicPr>
          <p:cNvPr id="5" name="Picture 4" descr="border_contact_sheet.png"/>
          <p:cNvPicPr>
            <a:picLocks noChangeAspect="1"/>
          </p:cNvPicPr>
          <p:nvPr/>
        </p:nvPicPr>
        <p:blipFill>
          <a:blip r:embed="rId3" cstate="print"/>
          <a:stretch>
            <a:fillRect/>
          </a:stretch>
        </p:blipFill>
        <p:spPr>
          <a:xfrm>
            <a:off x="-560210" y="-548931"/>
            <a:ext cx="10287000" cy="9886951"/>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65304" y="262906"/>
            <a:ext cx="4876800" cy="400110"/>
          </a:xfrm>
          <a:prstGeom prst="rect">
            <a:avLst/>
          </a:prstGeom>
          <a:noFill/>
        </p:spPr>
        <p:txBody>
          <a:bodyPr wrap="square" rtlCol="0">
            <a:spAutoFit/>
          </a:bodyPr>
          <a:lstStyle/>
          <a:p>
            <a:r>
              <a:rPr lang="en-US" sz="2000" b="1" dirty="0" smtClean="0">
                <a:latin typeface="Times New Roman" pitchFamily="18" charset="0"/>
                <a:cs typeface="Times New Roman" pitchFamily="18" charset="0"/>
              </a:rPr>
              <a:t>Street Seating </a:t>
            </a:r>
            <a:endParaRPr lang="en-US" sz="2000" b="1" dirty="0">
              <a:latin typeface="Times New Roman" pitchFamily="18" charset="0"/>
              <a:cs typeface="Times New Roman" pitchFamily="18" charset="0"/>
            </a:endParaRPr>
          </a:p>
        </p:txBody>
      </p:sp>
      <p:sp>
        <p:nvSpPr>
          <p:cNvPr id="7" name="TextBox 6"/>
          <p:cNvSpPr txBox="1"/>
          <p:nvPr/>
        </p:nvSpPr>
        <p:spPr>
          <a:xfrm>
            <a:off x="1082359" y="6256848"/>
            <a:ext cx="7367374" cy="369332"/>
          </a:xfrm>
          <a:prstGeom prst="rect">
            <a:avLst/>
          </a:prstGeom>
          <a:noFill/>
        </p:spPr>
        <p:txBody>
          <a:bodyPr wrap="square" rtlCol="0">
            <a:spAutoFit/>
          </a:bodyPr>
          <a:lstStyle/>
          <a:p>
            <a:r>
              <a:rPr lang="en-US" dirty="0" smtClean="0"/>
              <a:t>Benches at New Town at St. Charles, St. Charles, MO</a:t>
            </a:r>
            <a:endParaRPr lang="en-US" dirty="0"/>
          </a:p>
        </p:txBody>
      </p:sp>
      <p:pic>
        <p:nvPicPr>
          <p:cNvPr id="582660" name="Picture 4"/>
          <p:cNvPicPr>
            <a:picLocks noChangeAspect="1" noChangeArrowheads="1"/>
          </p:cNvPicPr>
          <p:nvPr/>
        </p:nvPicPr>
        <p:blipFill>
          <a:blip r:embed="rId2" cstate="print"/>
          <a:srcRect/>
          <a:stretch>
            <a:fillRect/>
          </a:stretch>
        </p:blipFill>
        <p:spPr bwMode="auto">
          <a:xfrm>
            <a:off x="1005840" y="731520"/>
            <a:ext cx="7070791" cy="5303520"/>
          </a:xfrm>
          <a:prstGeom prst="rect">
            <a:avLst/>
          </a:prstGeom>
          <a:noFill/>
          <a:ln w="9525">
            <a:noFill/>
            <a:miter lim="800000"/>
            <a:headEnd/>
            <a:tailEnd/>
          </a:ln>
          <a:effectLst/>
        </p:spPr>
      </p:pic>
      <p:pic>
        <p:nvPicPr>
          <p:cNvPr id="5" name="Picture 4" descr="border_contact_sheet.png"/>
          <p:cNvPicPr>
            <a:picLocks noChangeAspect="1"/>
          </p:cNvPicPr>
          <p:nvPr/>
        </p:nvPicPr>
        <p:blipFill>
          <a:blip r:embed="rId3" cstate="print"/>
          <a:stretch>
            <a:fillRect/>
          </a:stretch>
        </p:blipFill>
        <p:spPr>
          <a:xfrm>
            <a:off x="-560210" y="-548931"/>
            <a:ext cx="10287000" cy="9886951"/>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65304" y="262906"/>
            <a:ext cx="4876800" cy="400110"/>
          </a:xfrm>
          <a:prstGeom prst="rect">
            <a:avLst/>
          </a:prstGeom>
          <a:noFill/>
        </p:spPr>
        <p:txBody>
          <a:bodyPr wrap="square" rtlCol="0">
            <a:spAutoFit/>
          </a:bodyPr>
          <a:lstStyle/>
          <a:p>
            <a:r>
              <a:rPr lang="en-US" sz="2000" b="1" dirty="0" smtClean="0">
                <a:latin typeface="Times New Roman" pitchFamily="18" charset="0"/>
                <a:cs typeface="Times New Roman" pitchFamily="18" charset="0"/>
              </a:rPr>
              <a:t>Street Seating </a:t>
            </a:r>
            <a:endParaRPr lang="en-US" sz="2000" b="1" dirty="0">
              <a:latin typeface="Times New Roman" pitchFamily="18" charset="0"/>
              <a:cs typeface="Times New Roman" pitchFamily="18" charset="0"/>
            </a:endParaRPr>
          </a:p>
        </p:txBody>
      </p:sp>
      <p:sp>
        <p:nvSpPr>
          <p:cNvPr id="7" name="TextBox 6"/>
          <p:cNvSpPr txBox="1"/>
          <p:nvPr/>
        </p:nvSpPr>
        <p:spPr>
          <a:xfrm>
            <a:off x="1082359" y="6256848"/>
            <a:ext cx="7367374" cy="369332"/>
          </a:xfrm>
          <a:prstGeom prst="rect">
            <a:avLst/>
          </a:prstGeom>
          <a:noFill/>
        </p:spPr>
        <p:txBody>
          <a:bodyPr wrap="square" rtlCol="0">
            <a:spAutoFit/>
          </a:bodyPr>
          <a:lstStyle/>
          <a:p>
            <a:r>
              <a:rPr lang="en-US" dirty="0" smtClean="0"/>
              <a:t>Bench in Retaining Wall, </a:t>
            </a:r>
            <a:r>
              <a:rPr lang="en-US" dirty="0" err="1" smtClean="0"/>
              <a:t>Serenbe</a:t>
            </a:r>
            <a:r>
              <a:rPr lang="en-US" dirty="0" smtClean="0"/>
              <a:t>, GA</a:t>
            </a:r>
            <a:endParaRPr lang="en-US" dirty="0"/>
          </a:p>
        </p:txBody>
      </p:sp>
      <p:pic>
        <p:nvPicPr>
          <p:cNvPr id="582658" name="Picture 2"/>
          <p:cNvPicPr>
            <a:picLocks noChangeAspect="1" noChangeArrowheads="1"/>
          </p:cNvPicPr>
          <p:nvPr/>
        </p:nvPicPr>
        <p:blipFill>
          <a:blip r:embed="rId2" cstate="print"/>
          <a:srcRect/>
          <a:stretch>
            <a:fillRect/>
          </a:stretch>
        </p:blipFill>
        <p:spPr bwMode="auto">
          <a:xfrm>
            <a:off x="1005840" y="731520"/>
            <a:ext cx="7045586" cy="5303520"/>
          </a:xfrm>
          <a:prstGeom prst="rect">
            <a:avLst/>
          </a:prstGeom>
          <a:noFill/>
          <a:ln w="9525">
            <a:noFill/>
            <a:miter lim="800000"/>
            <a:headEnd/>
            <a:tailEnd/>
          </a:ln>
          <a:effectLst/>
        </p:spPr>
      </p:pic>
      <p:pic>
        <p:nvPicPr>
          <p:cNvPr id="5" name="Picture 4" descr="border_contact_sheet.png"/>
          <p:cNvPicPr>
            <a:picLocks noChangeAspect="1"/>
          </p:cNvPicPr>
          <p:nvPr/>
        </p:nvPicPr>
        <p:blipFill>
          <a:blip r:embed="rId3" cstate="print"/>
          <a:stretch>
            <a:fillRect/>
          </a:stretch>
        </p:blipFill>
        <p:spPr>
          <a:xfrm>
            <a:off x="-560210" y="-548931"/>
            <a:ext cx="10287000" cy="9886951"/>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65304" y="262906"/>
            <a:ext cx="4876800" cy="400110"/>
          </a:xfrm>
          <a:prstGeom prst="rect">
            <a:avLst/>
          </a:prstGeom>
          <a:noFill/>
        </p:spPr>
        <p:txBody>
          <a:bodyPr wrap="square" rtlCol="0">
            <a:spAutoFit/>
          </a:bodyPr>
          <a:lstStyle/>
          <a:p>
            <a:r>
              <a:rPr lang="en-US" sz="2000" b="1" dirty="0" smtClean="0">
                <a:latin typeface="Times New Roman" pitchFamily="18" charset="0"/>
                <a:cs typeface="Times New Roman" pitchFamily="18" charset="0"/>
              </a:rPr>
              <a:t>Civic Lot -Inspirations</a:t>
            </a:r>
            <a:endParaRPr lang="en-US" sz="2000" b="1" dirty="0">
              <a:latin typeface="Times New Roman" pitchFamily="18" charset="0"/>
              <a:cs typeface="Times New Roman" pitchFamily="18" charset="0"/>
            </a:endParaRPr>
          </a:p>
        </p:txBody>
      </p:sp>
      <p:sp>
        <p:nvSpPr>
          <p:cNvPr id="7" name="TextBox 6"/>
          <p:cNvSpPr txBox="1"/>
          <p:nvPr/>
        </p:nvSpPr>
        <p:spPr>
          <a:xfrm>
            <a:off x="1082359" y="6256848"/>
            <a:ext cx="7367374" cy="369332"/>
          </a:xfrm>
          <a:prstGeom prst="rect">
            <a:avLst/>
          </a:prstGeom>
          <a:noFill/>
        </p:spPr>
        <p:txBody>
          <a:bodyPr wrap="square" rtlCol="0">
            <a:spAutoFit/>
          </a:bodyPr>
          <a:lstStyle/>
          <a:p>
            <a:r>
              <a:rPr lang="en-US" dirty="0" smtClean="0"/>
              <a:t>Rock seating on a trail</a:t>
            </a:r>
            <a:endParaRPr lang="en-US" dirty="0"/>
          </a:p>
        </p:txBody>
      </p:sp>
      <p:pic>
        <p:nvPicPr>
          <p:cNvPr id="568324" name="Picture 4" descr="https://static01.nyt.com/images/2012/06/24/nyregion/24ARTSWE2_SPAN/24ARTSWE2_SPAN-superJumbo.jpg"/>
          <p:cNvPicPr>
            <a:picLocks noChangeAspect="1" noChangeArrowheads="1"/>
          </p:cNvPicPr>
          <p:nvPr/>
        </p:nvPicPr>
        <p:blipFill>
          <a:blip r:embed="rId2" cstate="print"/>
          <a:srcRect/>
          <a:stretch>
            <a:fillRect/>
          </a:stretch>
        </p:blipFill>
        <p:spPr bwMode="auto">
          <a:xfrm>
            <a:off x="155582" y="-6240463"/>
            <a:ext cx="7957223" cy="5303520"/>
          </a:xfrm>
          <a:prstGeom prst="rect">
            <a:avLst/>
          </a:prstGeom>
          <a:noFill/>
        </p:spPr>
      </p:pic>
      <p:pic>
        <p:nvPicPr>
          <p:cNvPr id="621570" name="Picture 2" descr="C:\Users\User\Documents\TND Pictures\Amenities\Paths and Plazas\patio18.jpg"/>
          <p:cNvPicPr>
            <a:picLocks noChangeAspect="1" noChangeArrowheads="1"/>
          </p:cNvPicPr>
          <p:nvPr/>
        </p:nvPicPr>
        <p:blipFill>
          <a:blip r:embed="rId3" cstate="print"/>
          <a:srcRect/>
          <a:stretch>
            <a:fillRect/>
          </a:stretch>
        </p:blipFill>
        <p:spPr bwMode="auto">
          <a:xfrm>
            <a:off x="465882" y="731520"/>
            <a:ext cx="8213429" cy="5303520"/>
          </a:xfrm>
          <a:prstGeom prst="rect">
            <a:avLst/>
          </a:prstGeom>
          <a:noFill/>
        </p:spPr>
      </p:pic>
      <p:pic>
        <p:nvPicPr>
          <p:cNvPr id="5" name="Picture 4" descr="border_contact_sheet.png"/>
          <p:cNvPicPr>
            <a:picLocks noChangeAspect="1"/>
          </p:cNvPicPr>
          <p:nvPr/>
        </p:nvPicPr>
        <p:blipFill>
          <a:blip r:embed="rId4" cstate="print"/>
          <a:stretch>
            <a:fillRect/>
          </a:stretch>
        </p:blipFill>
        <p:spPr>
          <a:xfrm>
            <a:off x="-560210" y="-548931"/>
            <a:ext cx="10287000" cy="9886951"/>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65304" y="262906"/>
            <a:ext cx="4876800" cy="400110"/>
          </a:xfrm>
          <a:prstGeom prst="rect">
            <a:avLst/>
          </a:prstGeom>
          <a:noFill/>
        </p:spPr>
        <p:txBody>
          <a:bodyPr wrap="square" rtlCol="0">
            <a:spAutoFit/>
          </a:bodyPr>
          <a:lstStyle/>
          <a:p>
            <a:r>
              <a:rPr lang="en-US" sz="2000" b="1" dirty="0" smtClean="0">
                <a:latin typeface="Times New Roman" pitchFamily="18" charset="0"/>
                <a:cs typeface="Times New Roman" pitchFamily="18" charset="0"/>
              </a:rPr>
              <a:t>Civic Lot -Inspirations</a:t>
            </a:r>
            <a:endParaRPr lang="en-US" sz="2000" b="1" dirty="0">
              <a:latin typeface="Times New Roman" pitchFamily="18" charset="0"/>
              <a:cs typeface="Times New Roman" pitchFamily="18" charset="0"/>
            </a:endParaRPr>
          </a:p>
        </p:txBody>
      </p:sp>
      <p:sp>
        <p:nvSpPr>
          <p:cNvPr id="4" name="TextBox 3"/>
          <p:cNvSpPr txBox="1"/>
          <p:nvPr/>
        </p:nvSpPr>
        <p:spPr>
          <a:xfrm>
            <a:off x="431800" y="2209800"/>
            <a:ext cx="3054041" cy="646331"/>
          </a:xfrm>
          <a:prstGeom prst="rect">
            <a:avLst/>
          </a:prstGeom>
          <a:noFill/>
        </p:spPr>
        <p:txBody>
          <a:bodyPr wrap="none" rtlCol="0">
            <a:spAutoFit/>
          </a:bodyPr>
          <a:lstStyle/>
          <a:p>
            <a:r>
              <a:rPr lang="en-US" dirty="0" smtClean="0"/>
              <a:t>Outdoor Swing, </a:t>
            </a:r>
            <a:r>
              <a:rPr lang="en-US" dirty="0" err="1" smtClean="0"/>
              <a:t>Serenbe</a:t>
            </a:r>
            <a:r>
              <a:rPr lang="en-US" dirty="0" smtClean="0"/>
              <a:t> near</a:t>
            </a:r>
          </a:p>
          <a:p>
            <a:r>
              <a:rPr lang="en-US" dirty="0" smtClean="0"/>
              <a:t>Atlanta, GA</a:t>
            </a:r>
            <a:endParaRPr lang="en-US" dirty="0"/>
          </a:p>
        </p:txBody>
      </p:sp>
      <p:pic>
        <p:nvPicPr>
          <p:cNvPr id="243714" name="Picture 2"/>
          <p:cNvPicPr>
            <a:picLocks noChangeAspect="1" noChangeArrowheads="1"/>
          </p:cNvPicPr>
          <p:nvPr/>
        </p:nvPicPr>
        <p:blipFill>
          <a:blip r:embed="rId2" cstate="print"/>
          <a:srcRect/>
          <a:stretch>
            <a:fillRect/>
          </a:stretch>
        </p:blipFill>
        <p:spPr bwMode="auto">
          <a:xfrm>
            <a:off x="3754962" y="347472"/>
            <a:ext cx="5238598" cy="6163056"/>
          </a:xfrm>
          <a:prstGeom prst="rect">
            <a:avLst/>
          </a:prstGeom>
          <a:noFill/>
          <a:ln w="9525">
            <a:noFill/>
            <a:miter lim="800000"/>
            <a:headEnd/>
            <a:tailEnd/>
          </a:ln>
          <a:effectLst/>
        </p:spPr>
      </p:pic>
      <p:pic>
        <p:nvPicPr>
          <p:cNvPr id="6" name="Picture 5" descr="border_contact_sheet.png"/>
          <p:cNvPicPr>
            <a:picLocks noChangeAspect="1"/>
          </p:cNvPicPr>
          <p:nvPr/>
        </p:nvPicPr>
        <p:blipFill>
          <a:blip r:embed="rId3" cstate="print"/>
          <a:stretch>
            <a:fillRect/>
          </a:stretch>
        </p:blipFill>
        <p:spPr>
          <a:xfrm>
            <a:off x="-560210" y="-548931"/>
            <a:ext cx="10287000" cy="9886951"/>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65304" y="262906"/>
            <a:ext cx="4876800" cy="400110"/>
          </a:xfrm>
          <a:prstGeom prst="rect">
            <a:avLst/>
          </a:prstGeom>
          <a:noFill/>
        </p:spPr>
        <p:txBody>
          <a:bodyPr wrap="square" rtlCol="0">
            <a:spAutoFit/>
          </a:bodyPr>
          <a:lstStyle/>
          <a:p>
            <a:r>
              <a:rPr lang="en-US" sz="2000" b="1" dirty="0" smtClean="0">
                <a:latin typeface="Times New Roman" pitchFamily="18" charset="0"/>
                <a:cs typeface="Times New Roman" pitchFamily="18" charset="0"/>
              </a:rPr>
              <a:t>Civic Lot -Inspirations</a:t>
            </a:r>
            <a:endParaRPr lang="en-US" sz="2000" b="1" dirty="0">
              <a:latin typeface="Times New Roman" pitchFamily="18" charset="0"/>
              <a:cs typeface="Times New Roman" pitchFamily="18" charset="0"/>
            </a:endParaRPr>
          </a:p>
        </p:txBody>
      </p:sp>
      <p:sp>
        <p:nvSpPr>
          <p:cNvPr id="7" name="TextBox 6"/>
          <p:cNvSpPr txBox="1"/>
          <p:nvPr/>
        </p:nvSpPr>
        <p:spPr>
          <a:xfrm>
            <a:off x="1082360" y="6256848"/>
            <a:ext cx="5666170" cy="369332"/>
          </a:xfrm>
          <a:prstGeom prst="rect">
            <a:avLst/>
          </a:prstGeom>
          <a:noFill/>
        </p:spPr>
        <p:txBody>
          <a:bodyPr wrap="square" rtlCol="0">
            <a:spAutoFit/>
          </a:bodyPr>
          <a:lstStyle/>
          <a:p>
            <a:r>
              <a:rPr lang="en-US" dirty="0" smtClean="0"/>
              <a:t>Follies</a:t>
            </a:r>
            <a:endParaRPr lang="en-US" dirty="0"/>
          </a:p>
        </p:txBody>
      </p:sp>
      <p:pic>
        <p:nvPicPr>
          <p:cNvPr id="580610" name="Picture 2" descr="folly - Wiktionary"/>
          <p:cNvPicPr>
            <a:picLocks noChangeAspect="1" noChangeArrowheads="1"/>
          </p:cNvPicPr>
          <p:nvPr/>
        </p:nvPicPr>
        <p:blipFill>
          <a:blip r:embed="rId2" cstate="print"/>
          <a:srcRect/>
          <a:stretch>
            <a:fillRect/>
          </a:stretch>
        </p:blipFill>
        <p:spPr bwMode="auto">
          <a:xfrm>
            <a:off x="5269443" y="1005840"/>
            <a:ext cx="3535680" cy="5303520"/>
          </a:xfrm>
          <a:prstGeom prst="rect">
            <a:avLst/>
          </a:prstGeom>
          <a:noFill/>
        </p:spPr>
      </p:pic>
      <p:pic>
        <p:nvPicPr>
          <p:cNvPr id="580612" name="Picture 4" descr="https://4.bp.blogspot.com/-N4TFllP7xPY/Ua1iEd7TVnI/AAAAAAAAIq0/brT-wmMOxv8/s1600/BlogRobertShapiroFolly.jpg"/>
          <p:cNvPicPr>
            <a:picLocks noChangeAspect="1" noChangeArrowheads="1"/>
          </p:cNvPicPr>
          <p:nvPr/>
        </p:nvPicPr>
        <p:blipFill>
          <a:blip r:embed="rId3" cstate="print"/>
          <a:srcRect/>
          <a:stretch>
            <a:fillRect/>
          </a:stretch>
        </p:blipFill>
        <p:spPr bwMode="auto">
          <a:xfrm>
            <a:off x="172509" y="731520"/>
            <a:ext cx="4935588" cy="5303520"/>
          </a:xfrm>
          <a:prstGeom prst="rect">
            <a:avLst/>
          </a:prstGeom>
          <a:noFill/>
        </p:spPr>
      </p:pic>
      <p:pic>
        <p:nvPicPr>
          <p:cNvPr id="5" name="Picture 4" descr="border_contact_sheet.png"/>
          <p:cNvPicPr>
            <a:picLocks noChangeAspect="1"/>
          </p:cNvPicPr>
          <p:nvPr/>
        </p:nvPicPr>
        <p:blipFill>
          <a:blip r:embed="rId4" cstate="print"/>
          <a:stretch>
            <a:fillRect/>
          </a:stretch>
        </p:blipFill>
        <p:spPr>
          <a:xfrm>
            <a:off x="-560210" y="-548931"/>
            <a:ext cx="10287000" cy="9886951"/>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65304" y="262906"/>
            <a:ext cx="4876800" cy="400110"/>
          </a:xfrm>
          <a:prstGeom prst="rect">
            <a:avLst/>
          </a:prstGeom>
          <a:noFill/>
        </p:spPr>
        <p:txBody>
          <a:bodyPr wrap="square" rtlCol="0">
            <a:spAutoFit/>
          </a:bodyPr>
          <a:lstStyle/>
          <a:p>
            <a:r>
              <a:rPr lang="en-US" sz="2000" b="1" dirty="0" smtClean="0">
                <a:latin typeface="Times New Roman" pitchFamily="18" charset="0"/>
                <a:cs typeface="Times New Roman" pitchFamily="18" charset="0"/>
              </a:rPr>
              <a:t>Civic Lot -Inspirations</a:t>
            </a:r>
            <a:endParaRPr lang="en-US" sz="2000" b="1" dirty="0">
              <a:latin typeface="Times New Roman" pitchFamily="18" charset="0"/>
              <a:cs typeface="Times New Roman" pitchFamily="18" charset="0"/>
            </a:endParaRPr>
          </a:p>
        </p:txBody>
      </p:sp>
      <p:pic>
        <p:nvPicPr>
          <p:cNvPr id="227330" name="Picture 2"/>
          <p:cNvPicPr>
            <a:picLocks noChangeAspect="1" noChangeArrowheads="1"/>
          </p:cNvPicPr>
          <p:nvPr/>
        </p:nvPicPr>
        <p:blipFill>
          <a:blip r:embed="rId2" cstate="print"/>
          <a:srcRect/>
          <a:stretch>
            <a:fillRect/>
          </a:stretch>
        </p:blipFill>
        <p:spPr bwMode="auto">
          <a:xfrm>
            <a:off x="993936" y="731520"/>
            <a:ext cx="7156128" cy="5367528"/>
          </a:xfrm>
          <a:prstGeom prst="rect">
            <a:avLst/>
          </a:prstGeom>
          <a:noFill/>
          <a:ln w="9525">
            <a:noFill/>
            <a:miter lim="800000"/>
            <a:headEnd/>
            <a:tailEnd/>
          </a:ln>
          <a:effectLst/>
        </p:spPr>
      </p:pic>
      <p:sp>
        <p:nvSpPr>
          <p:cNvPr id="4" name="TextBox 3"/>
          <p:cNvSpPr txBox="1"/>
          <p:nvPr/>
        </p:nvSpPr>
        <p:spPr>
          <a:xfrm>
            <a:off x="1082360" y="6256848"/>
            <a:ext cx="5666170" cy="369332"/>
          </a:xfrm>
          <a:prstGeom prst="rect">
            <a:avLst/>
          </a:prstGeom>
          <a:noFill/>
        </p:spPr>
        <p:txBody>
          <a:bodyPr wrap="square" rtlCol="0">
            <a:spAutoFit/>
          </a:bodyPr>
          <a:lstStyle/>
          <a:p>
            <a:r>
              <a:rPr lang="en-US" dirty="0" smtClean="0"/>
              <a:t>Temple – Vickery in Cumming, GA</a:t>
            </a:r>
            <a:endParaRPr lang="en-US" dirty="0"/>
          </a:p>
        </p:txBody>
      </p:sp>
      <p:pic>
        <p:nvPicPr>
          <p:cNvPr id="5" name="Picture 4" descr="border_contact_sheet.png"/>
          <p:cNvPicPr>
            <a:picLocks noChangeAspect="1"/>
          </p:cNvPicPr>
          <p:nvPr/>
        </p:nvPicPr>
        <p:blipFill>
          <a:blip r:embed="rId3" cstate="print"/>
          <a:stretch>
            <a:fillRect/>
          </a:stretch>
        </p:blipFill>
        <p:spPr>
          <a:xfrm>
            <a:off x="-560210" y="-548931"/>
            <a:ext cx="10287000" cy="9886951"/>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651933" y="1286934"/>
            <a:ext cx="5308600" cy="276999"/>
          </a:xfrm>
          <a:prstGeom prst="rect">
            <a:avLst/>
          </a:prstGeom>
          <a:solidFill>
            <a:srgbClr val="FFFF00"/>
          </a:solidFill>
        </p:spPr>
        <p:txBody>
          <a:bodyPr wrap="square" rtlCol="0">
            <a:spAutoFit/>
          </a:bodyPr>
          <a:lstStyle/>
          <a:p>
            <a:endParaRPr lang="en-US" sz="1200" dirty="0"/>
          </a:p>
        </p:txBody>
      </p:sp>
      <p:sp>
        <p:nvSpPr>
          <p:cNvPr id="14" name="TextBox 13"/>
          <p:cNvSpPr txBox="1"/>
          <p:nvPr/>
        </p:nvSpPr>
        <p:spPr>
          <a:xfrm>
            <a:off x="626534" y="3175001"/>
            <a:ext cx="5333999" cy="276999"/>
          </a:xfrm>
          <a:prstGeom prst="rect">
            <a:avLst/>
          </a:prstGeom>
          <a:solidFill>
            <a:srgbClr val="FFFF00"/>
          </a:solidFill>
        </p:spPr>
        <p:txBody>
          <a:bodyPr wrap="square" rtlCol="0">
            <a:spAutoFit/>
          </a:bodyPr>
          <a:lstStyle/>
          <a:p>
            <a:endParaRPr lang="en-US" sz="1200" dirty="0"/>
          </a:p>
        </p:txBody>
      </p:sp>
      <p:sp>
        <p:nvSpPr>
          <p:cNvPr id="12" name="TextBox 11"/>
          <p:cNvSpPr txBox="1"/>
          <p:nvPr/>
        </p:nvSpPr>
        <p:spPr>
          <a:xfrm>
            <a:off x="618067" y="2895600"/>
            <a:ext cx="7450666" cy="276999"/>
          </a:xfrm>
          <a:prstGeom prst="rect">
            <a:avLst/>
          </a:prstGeom>
          <a:solidFill>
            <a:srgbClr val="FFFF00"/>
          </a:solidFill>
        </p:spPr>
        <p:txBody>
          <a:bodyPr wrap="square" rtlCol="0">
            <a:spAutoFit/>
          </a:bodyPr>
          <a:lstStyle/>
          <a:p>
            <a:endParaRPr lang="en-US" sz="1200" dirty="0"/>
          </a:p>
        </p:txBody>
      </p:sp>
      <p:sp>
        <p:nvSpPr>
          <p:cNvPr id="131086" name="Text Box 14"/>
          <p:cNvSpPr txBox="1">
            <a:spLocks noChangeArrowheads="1"/>
          </p:cNvSpPr>
          <p:nvPr/>
        </p:nvSpPr>
        <p:spPr bwMode="auto">
          <a:xfrm>
            <a:off x="990600" y="0"/>
            <a:ext cx="685800" cy="1016000"/>
          </a:xfrm>
          <a:prstGeom prst="rect">
            <a:avLst/>
          </a:prstGeom>
          <a:noFill/>
          <a:ln w="9525">
            <a:noFill/>
            <a:miter lim="800000"/>
            <a:headEnd/>
            <a:tailEnd/>
          </a:ln>
        </p:spPr>
        <p:txBody>
          <a:bodyPr>
            <a:spAutoFit/>
          </a:bodyPr>
          <a:lstStyle/>
          <a:p>
            <a:pPr>
              <a:spcBef>
                <a:spcPct val="50000"/>
              </a:spcBef>
            </a:pPr>
            <a:endParaRPr lang="en-US" sz="6000" b="0"/>
          </a:p>
        </p:txBody>
      </p:sp>
      <p:sp>
        <p:nvSpPr>
          <p:cNvPr id="7" name="Rectangle 6"/>
          <p:cNvSpPr/>
          <p:nvPr/>
        </p:nvSpPr>
        <p:spPr>
          <a:xfrm>
            <a:off x="262467" y="466494"/>
            <a:ext cx="8644466" cy="646331"/>
          </a:xfrm>
          <a:prstGeom prst="rect">
            <a:avLst/>
          </a:prstGeom>
        </p:spPr>
        <p:txBody>
          <a:bodyPr wrap="square">
            <a:spAutoFit/>
          </a:bodyPr>
          <a:lstStyle/>
          <a:p>
            <a:r>
              <a:rPr lang="en-US" dirty="0" smtClean="0"/>
              <a:t/>
            </a:r>
            <a:br>
              <a:rPr lang="en-US" dirty="0" smtClean="0"/>
            </a:br>
            <a:endParaRPr lang="en-US" dirty="0"/>
          </a:p>
        </p:txBody>
      </p:sp>
      <p:sp>
        <p:nvSpPr>
          <p:cNvPr id="8" name="Rectangle 7"/>
          <p:cNvSpPr/>
          <p:nvPr/>
        </p:nvSpPr>
        <p:spPr>
          <a:xfrm>
            <a:off x="2072639" y="585801"/>
            <a:ext cx="4980915" cy="2031325"/>
          </a:xfrm>
          <a:prstGeom prst="rect">
            <a:avLst/>
          </a:prstGeom>
        </p:spPr>
        <p:txBody>
          <a:bodyPr wrap="none">
            <a:spAutoFit/>
          </a:bodyPr>
          <a:lstStyle/>
          <a:p>
            <a:r>
              <a:rPr lang="en-US" b="1" dirty="0" smtClean="0">
                <a:latin typeface="Times New Roman" pitchFamily="18" charset="0"/>
                <a:cs typeface="Times New Roman" pitchFamily="18" charset="0"/>
              </a:rPr>
              <a:t>Village Centers Offer Quick and Local Shopping</a:t>
            </a:r>
          </a:p>
          <a:p>
            <a:endParaRPr lang="en-US" b="1" dirty="0" smtClean="0"/>
          </a:p>
          <a:p>
            <a:endParaRPr lang="en-US" b="1" dirty="0" smtClean="0"/>
          </a:p>
          <a:p>
            <a:endParaRPr lang="en-US" b="1" dirty="0" smtClean="0"/>
          </a:p>
          <a:p>
            <a:endParaRPr lang="en-US" b="1" dirty="0" smtClean="0"/>
          </a:p>
          <a:p>
            <a:endParaRPr lang="en-US" b="1" dirty="0" smtClean="0"/>
          </a:p>
          <a:p>
            <a:endParaRPr lang="en-US" b="1" dirty="0"/>
          </a:p>
        </p:txBody>
      </p:sp>
      <p:sp>
        <p:nvSpPr>
          <p:cNvPr id="9" name="Rectangle 8"/>
          <p:cNvSpPr/>
          <p:nvPr/>
        </p:nvSpPr>
        <p:spPr>
          <a:xfrm>
            <a:off x="2286000" y="2274838"/>
            <a:ext cx="4572000" cy="369332"/>
          </a:xfrm>
          <a:prstGeom prst="rect">
            <a:avLst/>
          </a:prstGeom>
        </p:spPr>
        <p:txBody>
          <a:bodyPr>
            <a:spAutoFit/>
          </a:bodyPr>
          <a:lstStyle/>
          <a:p>
            <a:r>
              <a:rPr lang="en-US" dirty="0" smtClean="0"/>
              <a:t> </a:t>
            </a:r>
            <a:endParaRPr lang="en-US" dirty="0"/>
          </a:p>
        </p:txBody>
      </p:sp>
      <p:sp>
        <p:nvSpPr>
          <p:cNvPr id="11" name="Rectangle 10"/>
          <p:cNvSpPr/>
          <p:nvPr/>
        </p:nvSpPr>
        <p:spPr>
          <a:xfrm>
            <a:off x="609600" y="1216505"/>
            <a:ext cx="7907867" cy="4801314"/>
          </a:xfrm>
          <a:prstGeom prst="rect">
            <a:avLst/>
          </a:prstGeom>
        </p:spPr>
        <p:txBody>
          <a:bodyPr wrap="square">
            <a:spAutoFit/>
          </a:bodyPr>
          <a:lstStyle/>
          <a:p>
            <a:r>
              <a:rPr lang="en-US" dirty="0" smtClean="0">
                <a:latin typeface="Times New Roman" pitchFamily="18" charset="0"/>
                <a:cs typeface="Times New Roman" pitchFamily="18" charset="0"/>
              </a:rPr>
              <a:t>Typically, between 10,000 and 30,000 square feet in size, the village center offers an array of goods and services geared to the daily needs of its surrounding neighborhoods. Often including a small specialty food market or pharmacy, a village center contains a limited number of tenants that offer a balance of food, personal, and professional services. Typical village center tenants include bagel stores, bakeries, banks, cof­fee shops, delis, dry cleaners, tailors, </a:t>
            </a:r>
            <a:r>
              <a:rPr lang="en-US" dirty="0" err="1" smtClean="0">
                <a:latin typeface="Times New Roman" pitchFamily="18" charset="0"/>
                <a:cs typeface="Times New Roman" pitchFamily="18" charset="0"/>
              </a:rPr>
              <a:t>ﬁnancial</a:t>
            </a:r>
            <a:r>
              <a:rPr lang="en-US" dirty="0" smtClean="0">
                <a:latin typeface="Times New Roman" pitchFamily="18" charset="0"/>
                <a:cs typeface="Times New Roman" pitchFamily="18" charset="0"/>
              </a:rPr>
              <a:t> services, ﬂorists, food markets, ice cream parlors, laundry centers, packing and shipping centers, package liquors, personal services, pharmacies, and real estate offices. Additionally, antique, bicycle, fashion and home stores often deploy in the centers.</a:t>
            </a:r>
          </a:p>
          <a:p>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The village center’s primary economic advantage is its close location to residences, allowing the time-pressed shopper to make a quick purchase on the way to or from home . . . so nearby surface parking is essential.  Like corner stores, convenience center businesses do not always provide competitive prices, but focus on providing shoppers with quality goods and services that can be quickly purchased.  </a:t>
            </a:r>
          </a:p>
          <a:p>
            <a:endParaRPr lang="en-US" dirty="0">
              <a:latin typeface="Times New Roman" pitchFamily="18" charset="0"/>
              <a:cs typeface="Times New Roman" pitchFamily="18" charset="0"/>
            </a:endParaRPr>
          </a:p>
        </p:txBody>
      </p:sp>
      <p:sp>
        <p:nvSpPr>
          <p:cNvPr id="13" name="TextBox 12"/>
          <p:cNvSpPr txBox="1"/>
          <p:nvPr/>
        </p:nvSpPr>
        <p:spPr>
          <a:xfrm>
            <a:off x="990590" y="6334780"/>
            <a:ext cx="7298271" cy="523220"/>
          </a:xfrm>
          <a:prstGeom prst="rect">
            <a:avLst/>
          </a:prstGeom>
          <a:noFill/>
        </p:spPr>
        <p:txBody>
          <a:bodyPr wrap="square" rtlCol="0">
            <a:spAutoFit/>
          </a:bodyPr>
          <a:lstStyle/>
          <a:p>
            <a:r>
              <a:rPr lang="en-US" sz="1400" dirty="0" smtClean="0"/>
              <a:t>Source: “Village Centers Offer Quick and Local Shopping” by Robert Gibbs in  Public Square, a CNU Journal, April 6, 2020.</a:t>
            </a:r>
            <a:endParaRPr lang="en-US" sz="1400" dirty="0"/>
          </a:p>
        </p:txBody>
      </p:sp>
      <p:pic>
        <p:nvPicPr>
          <p:cNvPr id="10" name="Picture 9" descr="border_contact_sheet.png"/>
          <p:cNvPicPr>
            <a:picLocks noChangeAspect="1"/>
          </p:cNvPicPr>
          <p:nvPr/>
        </p:nvPicPr>
        <p:blipFill>
          <a:blip r:embed="rId3" cstate="print"/>
          <a:stretch>
            <a:fillRect/>
          </a:stretch>
        </p:blipFill>
        <p:spPr>
          <a:xfrm>
            <a:off x="-560210" y="-548931"/>
            <a:ext cx="10287000" cy="9886951"/>
          </a:xfrm>
          <a:prstGeom prst="rect">
            <a:avLst/>
          </a:prstGeom>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65304" y="262906"/>
            <a:ext cx="4876800" cy="400110"/>
          </a:xfrm>
          <a:prstGeom prst="rect">
            <a:avLst/>
          </a:prstGeom>
          <a:noFill/>
        </p:spPr>
        <p:txBody>
          <a:bodyPr wrap="square" rtlCol="0">
            <a:spAutoFit/>
          </a:bodyPr>
          <a:lstStyle/>
          <a:p>
            <a:r>
              <a:rPr lang="en-US" sz="2000" b="1" dirty="0" smtClean="0">
                <a:latin typeface="Times New Roman" pitchFamily="18" charset="0"/>
                <a:cs typeface="Times New Roman" pitchFamily="18" charset="0"/>
              </a:rPr>
              <a:t>Civic Lot -Inspirations</a:t>
            </a:r>
            <a:endParaRPr lang="en-US" sz="2000" b="1" dirty="0">
              <a:latin typeface="Times New Roman" pitchFamily="18" charset="0"/>
              <a:cs typeface="Times New Roman" pitchFamily="18" charset="0"/>
            </a:endParaRPr>
          </a:p>
        </p:txBody>
      </p:sp>
      <p:sp>
        <p:nvSpPr>
          <p:cNvPr id="7" name="TextBox 6"/>
          <p:cNvSpPr txBox="1"/>
          <p:nvPr/>
        </p:nvSpPr>
        <p:spPr>
          <a:xfrm>
            <a:off x="1082359" y="6256848"/>
            <a:ext cx="7367374" cy="369332"/>
          </a:xfrm>
          <a:prstGeom prst="rect">
            <a:avLst/>
          </a:prstGeom>
          <a:noFill/>
        </p:spPr>
        <p:txBody>
          <a:bodyPr wrap="square" rtlCol="0">
            <a:spAutoFit/>
          </a:bodyPr>
          <a:lstStyle/>
          <a:p>
            <a:r>
              <a:rPr lang="en-US" dirty="0" smtClean="0"/>
              <a:t>At the Sunken Gardens, Lincoln, NE</a:t>
            </a:r>
            <a:endParaRPr lang="en-US" dirty="0"/>
          </a:p>
        </p:txBody>
      </p:sp>
      <p:pic>
        <p:nvPicPr>
          <p:cNvPr id="590850" name="Picture 2" descr="Sunken Gardens - Lincoln, Nebraska - July 26, 2007 - HDR ..."/>
          <p:cNvPicPr>
            <a:picLocks noChangeAspect="1" noChangeArrowheads="1"/>
          </p:cNvPicPr>
          <p:nvPr/>
        </p:nvPicPr>
        <p:blipFill>
          <a:blip r:embed="rId2" cstate="print"/>
          <a:srcRect/>
          <a:stretch>
            <a:fillRect/>
          </a:stretch>
        </p:blipFill>
        <p:spPr bwMode="auto">
          <a:xfrm>
            <a:off x="599424" y="731520"/>
            <a:ext cx="7949069" cy="5303520"/>
          </a:xfrm>
          <a:prstGeom prst="rect">
            <a:avLst/>
          </a:prstGeom>
          <a:noFill/>
        </p:spPr>
      </p:pic>
      <p:pic>
        <p:nvPicPr>
          <p:cNvPr id="6" name="Picture 5" descr="border_contact_sheet.png"/>
          <p:cNvPicPr>
            <a:picLocks noChangeAspect="1"/>
          </p:cNvPicPr>
          <p:nvPr/>
        </p:nvPicPr>
        <p:blipFill>
          <a:blip r:embed="rId3" cstate="print"/>
          <a:stretch>
            <a:fillRect/>
          </a:stretch>
        </p:blipFill>
        <p:spPr>
          <a:xfrm>
            <a:off x="-560210" y="-548931"/>
            <a:ext cx="10287000" cy="9886951"/>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85" name="Text Box 13"/>
          <p:cNvSpPr txBox="1">
            <a:spLocks noChangeArrowheads="1"/>
          </p:cNvSpPr>
          <p:nvPr/>
        </p:nvSpPr>
        <p:spPr bwMode="auto">
          <a:xfrm>
            <a:off x="1642057" y="609600"/>
            <a:ext cx="5859887" cy="861774"/>
          </a:xfrm>
          <a:prstGeom prst="rect">
            <a:avLst/>
          </a:prstGeom>
          <a:noFill/>
          <a:ln w="9525">
            <a:noFill/>
            <a:miter lim="800000"/>
            <a:headEnd/>
            <a:tailEnd/>
          </a:ln>
        </p:spPr>
        <p:txBody>
          <a:bodyPr wrap="square">
            <a:spAutoFit/>
          </a:bodyPr>
          <a:lstStyle/>
          <a:p>
            <a:pPr marL="342900" lvl="0" indent="-342900"/>
            <a:r>
              <a:rPr lang="en-US" sz="2000" b="1" dirty="0" smtClean="0">
                <a:latin typeface="Times New Roman" pitchFamily="18" charset="0"/>
                <a:cs typeface="Times New Roman" pitchFamily="18" charset="0"/>
              </a:rPr>
              <a:t>Walking Points . . . Active / Social / Extroverted  </a:t>
            </a:r>
          </a:p>
          <a:p>
            <a:pPr algn="ctr">
              <a:spcBef>
                <a:spcPct val="50000"/>
              </a:spcBef>
            </a:pPr>
            <a:endParaRPr lang="en-US" sz="2000" b="1" dirty="0">
              <a:latin typeface="OptimusPrinceps" pitchFamily="2" charset="0"/>
            </a:endParaRPr>
          </a:p>
        </p:txBody>
      </p:sp>
      <p:sp>
        <p:nvSpPr>
          <p:cNvPr id="131086" name="Text Box 14"/>
          <p:cNvSpPr txBox="1">
            <a:spLocks noChangeArrowheads="1"/>
          </p:cNvSpPr>
          <p:nvPr/>
        </p:nvSpPr>
        <p:spPr bwMode="auto">
          <a:xfrm>
            <a:off x="990600" y="0"/>
            <a:ext cx="685800" cy="1016000"/>
          </a:xfrm>
          <a:prstGeom prst="rect">
            <a:avLst/>
          </a:prstGeom>
          <a:noFill/>
          <a:ln w="9525">
            <a:noFill/>
            <a:miter lim="800000"/>
            <a:headEnd/>
            <a:tailEnd/>
          </a:ln>
        </p:spPr>
        <p:txBody>
          <a:bodyPr>
            <a:spAutoFit/>
          </a:bodyPr>
          <a:lstStyle/>
          <a:p>
            <a:pPr>
              <a:spcBef>
                <a:spcPct val="50000"/>
              </a:spcBef>
            </a:pPr>
            <a:endParaRPr lang="en-US" sz="6000" b="0"/>
          </a:p>
        </p:txBody>
      </p:sp>
      <p:sp>
        <p:nvSpPr>
          <p:cNvPr id="390160" name="Text Box 16"/>
          <p:cNvSpPr txBox="1">
            <a:spLocks noChangeArrowheads="1"/>
          </p:cNvSpPr>
          <p:nvPr/>
        </p:nvSpPr>
        <p:spPr bwMode="auto">
          <a:xfrm>
            <a:off x="857250" y="1320328"/>
            <a:ext cx="7429500" cy="5355312"/>
          </a:xfrm>
          <a:prstGeom prst="rect">
            <a:avLst/>
          </a:prstGeom>
          <a:solidFill>
            <a:schemeClr val="accent3">
              <a:lumMod val="40000"/>
              <a:lumOff val="60000"/>
            </a:schemeClr>
          </a:solidFill>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p>
            <a:pPr lvl="0"/>
            <a:r>
              <a:rPr lang="en-US" b="1" dirty="0" smtClean="0">
                <a:latin typeface="Times New Roman" pitchFamily="18" charset="0"/>
                <a:cs typeface="Times New Roman" pitchFamily="18" charset="0"/>
              </a:rPr>
              <a:t>Scary bridge across creek </a:t>
            </a:r>
            <a:r>
              <a:rPr lang="en-US" dirty="0" smtClean="0">
                <a:latin typeface="Times New Roman" pitchFamily="18" charset="0"/>
                <a:cs typeface="Times New Roman" pitchFamily="18" charset="0"/>
              </a:rPr>
              <a:t>- a suspension foot bridge one person wide across the creek, scary enough that a six year old will be hesitant about crossing it the first time, but not so scared that he/she will not cross it; when the kid gets to the other side he is excited, giddy and wants to cross it again. </a:t>
            </a:r>
          </a:p>
          <a:p>
            <a:pPr lvl="0"/>
            <a:r>
              <a:rPr lang="en-US" b="1" dirty="0" smtClean="0">
                <a:latin typeface="Times New Roman" pitchFamily="18" charset="0"/>
                <a:cs typeface="Times New Roman" pitchFamily="18" charset="0"/>
              </a:rPr>
              <a:t>Stepping stones across creek </a:t>
            </a:r>
            <a:r>
              <a:rPr lang="en-US" dirty="0" smtClean="0">
                <a:latin typeface="Times New Roman" pitchFamily="18" charset="0"/>
                <a:cs typeface="Times New Roman" pitchFamily="18" charset="0"/>
              </a:rPr>
              <a:t>- another way for a kid to cross the creek and have to think about it; wall rock steps up each side of the creek bank so the bank does not get eroded. </a:t>
            </a:r>
          </a:p>
          <a:p>
            <a:pPr lvl="0"/>
            <a:r>
              <a:rPr lang="en-US" b="1" dirty="0" smtClean="0">
                <a:latin typeface="Times New Roman" pitchFamily="18" charset="0"/>
                <a:cs typeface="Times New Roman" pitchFamily="18" charset="0"/>
              </a:rPr>
              <a:t>Community garden </a:t>
            </a:r>
            <a:r>
              <a:rPr lang="en-US" dirty="0" smtClean="0">
                <a:latin typeface="Times New Roman" pitchFamily="18" charset="0"/>
                <a:cs typeface="Times New Roman" pitchFamily="18" charset="0"/>
              </a:rPr>
              <a:t>- a fenced place for people to have several rows in large, shared garden that is centrally located, with a water hydrant, shed for tools, hoses, a place for shade with benches for resting. </a:t>
            </a:r>
          </a:p>
          <a:p>
            <a:pPr lvl="0"/>
            <a:r>
              <a:rPr lang="en-US" b="1" dirty="0" smtClean="0">
                <a:latin typeface="Times New Roman" pitchFamily="18" charset="0"/>
                <a:cs typeface="Times New Roman" pitchFamily="18" charset="0"/>
              </a:rPr>
              <a:t>Chapel/Event Space </a:t>
            </a:r>
            <a:r>
              <a:rPr lang="en-US" dirty="0" smtClean="0">
                <a:latin typeface="Times New Roman" pitchFamily="18" charset="0"/>
                <a:cs typeface="Times New Roman" pitchFamily="18" charset="0"/>
              </a:rPr>
              <a:t>– like at The Waters and New Town at St. Charles</a:t>
            </a:r>
            <a:endParaRPr lang="en-US" b="1" dirty="0" smtClean="0">
              <a:latin typeface="Times New Roman" pitchFamily="18" charset="0"/>
              <a:cs typeface="Times New Roman" pitchFamily="18" charset="0"/>
            </a:endParaRPr>
          </a:p>
          <a:p>
            <a:pPr lvl="0"/>
            <a:r>
              <a:rPr lang="en-US" b="1" dirty="0" smtClean="0">
                <a:latin typeface="Times New Roman" pitchFamily="18" charset="0"/>
                <a:cs typeface="Times New Roman" pitchFamily="18" charset="0"/>
              </a:rPr>
              <a:t>Pond </a:t>
            </a:r>
            <a:r>
              <a:rPr lang="en-US" dirty="0" smtClean="0">
                <a:latin typeface="Times New Roman" pitchFamily="18" charset="0"/>
                <a:cs typeface="Times New Roman" pitchFamily="18" charset="0"/>
              </a:rPr>
              <a:t>- with small pier, aquatic plants, fish, a small fountain or water fall to circulate the water; a pond for inquiry and activities. </a:t>
            </a:r>
          </a:p>
          <a:p>
            <a:pPr lvl="0"/>
            <a:r>
              <a:rPr lang="en-US" b="1" dirty="0" smtClean="0">
                <a:latin typeface="Times New Roman" pitchFamily="18" charset="0"/>
                <a:cs typeface="Times New Roman" pitchFamily="18" charset="0"/>
              </a:rPr>
              <a:t>Play grounds; tot lots, sports </a:t>
            </a:r>
            <a:r>
              <a:rPr lang="en-US" b="1" dirty="0" smtClean="0">
                <a:latin typeface="Times New Roman" pitchFamily="18" charset="0"/>
                <a:cs typeface="Times New Roman" pitchFamily="18" charset="0"/>
              </a:rPr>
              <a:t>courts, dog parks</a:t>
            </a:r>
            <a:endParaRPr lang="en-US" b="1" dirty="0" smtClean="0">
              <a:latin typeface="Times New Roman" pitchFamily="18" charset="0"/>
              <a:cs typeface="Times New Roman" pitchFamily="18" charset="0"/>
            </a:endParaRPr>
          </a:p>
          <a:p>
            <a:pPr lvl="0"/>
            <a:r>
              <a:rPr lang="en-US" b="1" dirty="0" smtClean="0">
                <a:latin typeface="Times New Roman" pitchFamily="18" charset="0"/>
                <a:cs typeface="Times New Roman" pitchFamily="18" charset="0"/>
              </a:rPr>
              <a:t>Pool or splash park</a:t>
            </a:r>
          </a:p>
          <a:p>
            <a:pPr lvl="0"/>
            <a:r>
              <a:rPr lang="en-US" b="1" dirty="0" smtClean="0">
                <a:latin typeface="Times New Roman" pitchFamily="18" charset="0"/>
                <a:cs typeface="Times New Roman" pitchFamily="18" charset="0"/>
              </a:rPr>
              <a:t>Putting green </a:t>
            </a:r>
            <a:r>
              <a:rPr lang="en-US" dirty="0" smtClean="0">
                <a:latin typeface="Times New Roman" pitchFamily="18" charset="0"/>
                <a:cs typeface="Times New Roman" pitchFamily="18" charset="0"/>
              </a:rPr>
              <a:t>– Norton Commons has one </a:t>
            </a:r>
          </a:p>
          <a:p>
            <a:pPr lvl="0"/>
            <a:r>
              <a:rPr lang="en-US" b="1" dirty="0" smtClean="0">
                <a:latin typeface="Times New Roman" pitchFamily="18" charset="0"/>
                <a:cs typeface="Times New Roman" pitchFamily="18" charset="0"/>
              </a:rPr>
              <a:t>Ice skating rink </a:t>
            </a:r>
            <a:r>
              <a:rPr lang="en-US" dirty="0" smtClean="0">
                <a:latin typeface="Times New Roman" pitchFamily="18" charset="0"/>
                <a:cs typeface="Times New Roman" pitchFamily="18" charset="0"/>
              </a:rPr>
              <a:t>(on pond or athletic field) - near the fireplace or fire pit </a:t>
            </a:r>
          </a:p>
          <a:p>
            <a:pPr lvl="0"/>
            <a:r>
              <a:rPr lang="en-US" b="1" dirty="0" smtClean="0">
                <a:latin typeface="Times New Roman" pitchFamily="18" charset="0"/>
                <a:cs typeface="Times New Roman" pitchFamily="18" charset="0"/>
              </a:rPr>
              <a:t>Sledding hill </a:t>
            </a:r>
            <a:r>
              <a:rPr lang="en-US" dirty="0" smtClean="0">
                <a:latin typeface="Times New Roman" pitchFamily="18" charset="0"/>
                <a:cs typeface="Times New Roman" pitchFamily="18" charset="0"/>
              </a:rPr>
              <a:t>- steep and near the outdoor fireplace or fire pit </a:t>
            </a:r>
          </a:p>
          <a:p>
            <a:r>
              <a:rPr lang="en-US" b="1" dirty="0" smtClean="0">
                <a:latin typeface="Times New Roman" pitchFamily="18" charset="0"/>
                <a:cs typeface="Times New Roman" pitchFamily="18" charset="0"/>
              </a:rPr>
              <a:t>Concrete or stone chair circle </a:t>
            </a:r>
            <a:r>
              <a:rPr lang="en-US" dirty="0" smtClean="0">
                <a:latin typeface="Times New Roman" pitchFamily="18" charset="0"/>
                <a:cs typeface="Times New Roman" pitchFamily="18" charset="0"/>
              </a:rPr>
              <a:t>like the one in the town center in </a:t>
            </a:r>
            <a:r>
              <a:rPr lang="en-US" dirty="0" err="1" smtClean="0">
                <a:latin typeface="Times New Roman" pitchFamily="18" charset="0"/>
                <a:cs typeface="Times New Roman" pitchFamily="18" charset="0"/>
              </a:rPr>
              <a:t>Kentlands</a:t>
            </a:r>
            <a:r>
              <a:rPr lang="en-US" dirty="0" smtClean="0">
                <a:latin typeface="Times New Roman" pitchFamily="18" charset="0"/>
                <a:cs typeface="Times New Roman" pitchFamily="18" charset="0"/>
              </a:rPr>
              <a:t> </a:t>
            </a:r>
            <a:endParaRPr lang="en-US" sz="1800" b="0" dirty="0">
              <a:solidFill>
                <a:schemeClr val="tx1"/>
              </a:solidFill>
              <a:latin typeface="Times New Roman" pitchFamily="18" charset="0"/>
              <a:cs typeface="Times New Roman" pitchFamily="18" charset="0"/>
            </a:endParaRPr>
          </a:p>
        </p:txBody>
      </p:sp>
      <p:pic>
        <p:nvPicPr>
          <p:cNvPr id="10" name="Picture 9" descr="border_contact_sheet.png"/>
          <p:cNvPicPr>
            <a:picLocks noChangeAspect="1"/>
          </p:cNvPicPr>
          <p:nvPr/>
        </p:nvPicPr>
        <p:blipFill>
          <a:blip r:embed="rId3" cstate="print"/>
          <a:stretch>
            <a:fillRect/>
          </a:stretch>
        </p:blipFill>
        <p:spPr>
          <a:xfrm>
            <a:off x="-560210" y="-548931"/>
            <a:ext cx="10287000" cy="9886951"/>
          </a:xfrm>
          <a:prstGeom prst="rect">
            <a:avLst/>
          </a:prstGeom>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86" name="Text Box 14"/>
          <p:cNvSpPr txBox="1">
            <a:spLocks noChangeArrowheads="1"/>
          </p:cNvSpPr>
          <p:nvPr/>
        </p:nvSpPr>
        <p:spPr bwMode="auto">
          <a:xfrm>
            <a:off x="990600" y="0"/>
            <a:ext cx="685800" cy="1016000"/>
          </a:xfrm>
          <a:prstGeom prst="rect">
            <a:avLst/>
          </a:prstGeom>
          <a:noFill/>
          <a:ln w="9525">
            <a:noFill/>
            <a:miter lim="800000"/>
            <a:headEnd/>
            <a:tailEnd/>
          </a:ln>
        </p:spPr>
        <p:txBody>
          <a:bodyPr>
            <a:spAutoFit/>
          </a:bodyPr>
          <a:lstStyle/>
          <a:p>
            <a:pPr>
              <a:spcBef>
                <a:spcPct val="50000"/>
              </a:spcBef>
            </a:pPr>
            <a:endParaRPr lang="en-US" sz="6000" b="0"/>
          </a:p>
        </p:txBody>
      </p:sp>
      <p:sp>
        <p:nvSpPr>
          <p:cNvPr id="390160" name="Text Box 16"/>
          <p:cNvSpPr txBox="1">
            <a:spLocks noChangeArrowheads="1"/>
          </p:cNvSpPr>
          <p:nvPr/>
        </p:nvSpPr>
        <p:spPr bwMode="auto">
          <a:xfrm>
            <a:off x="857250" y="1320328"/>
            <a:ext cx="7429500" cy="5355312"/>
          </a:xfrm>
          <a:prstGeom prst="rect">
            <a:avLst/>
          </a:prstGeom>
          <a:solidFill>
            <a:schemeClr val="accent3">
              <a:lumMod val="40000"/>
              <a:lumOff val="60000"/>
            </a:schemeClr>
          </a:solidFill>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p>
            <a:pPr lvl="0"/>
            <a:r>
              <a:rPr lang="en-US" b="1" dirty="0" smtClean="0">
                <a:latin typeface="Mongolian Baiti" pitchFamily="66" charset="0"/>
                <a:cs typeface="Mongolian Baiti" pitchFamily="66" charset="0"/>
              </a:rPr>
              <a:t>Public green, square or plaza </a:t>
            </a:r>
            <a:r>
              <a:rPr lang="en-US" dirty="0" smtClean="0">
                <a:latin typeface="Mongolian Baiti" pitchFamily="66" charset="0"/>
                <a:cs typeface="Mongolian Baiti" pitchFamily="66" charset="0"/>
              </a:rPr>
              <a:t>- for celebrations, concerts, movies, fairs.</a:t>
            </a:r>
            <a:endParaRPr lang="en-US" b="1" dirty="0" smtClean="0">
              <a:latin typeface="Mongolian Baiti" pitchFamily="66" charset="0"/>
              <a:cs typeface="Mongolian Baiti" pitchFamily="66" charset="0"/>
            </a:endParaRPr>
          </a:p>
          <a:p>
            <a:r>
              <a:rPr lang="en-US" b="1" dirty="0" smtClean="0">
                <a:latin typeface="Mongolian Baiti" pitchFamily="66" charset="0"/>
                <a:cs typeface="Mongolian Baiti" pitchFamily="66" charset="0"/>
              </a:rPr>
              <a:t>Farmers' Market </a:t>
            </a:r>
            <a:r>
              <a:rPr lang="en-US" dirty="0" smtClean="0">
                <a:latin typeface="Mongolian Baiti" pitchFamily="66" charset="0"/>
                <a:cs typeface="Mongolian Baiti" pitchFamily="66" charset="0"/>
              </a:rPr>
              <a:t>- a place for local vendors to set up stalls for the sale of produce, crafts, arts. </a:t>
            </a:r>
          </a:p>
          <a:p>
            <a:pPr lvl="0"/>
            <a:r>
              <a:rPr lang="en-US" b="1" dirty="0" smtClean="0">
                <a:latin typeface="Mongolian Baiti" pitchFamily="66" charset="0"/>
                <a:cs typeface="Mongolian Baiti" pitchFamily="66" charset="0"/>
              </a:rPr>
              <a:t>Trails/paths</a:t>
            </a:r>
            <a:r>
              <a:rPr lang="en-US" dirty="0" smtClean="0">
                <a:latin typeface="Mongolian Baiti" pitchFamily="66" charset="0"/>
                <a:cs typeface="Mongolian Baiti" pitchFamily="66" charset="0"/>
              </a:rPr>
              <a:t> for walking and bikes </a:t>
            </a:r>
          </a:p>
          <a:p>
            <a:r>
              <a:rPr lang="en-US" b="1" dirty="0" smtClean="0">
                <a:latin typeface="Mongolian Baiti" pitchFamily="66" charset="0"/>
                <a:cs typeface="Mongolian Baiti" pitchFamily="66" charset="0"/>
              </a:rPr>
              <a:t>Amphitheater</a:t>
            </a:r>
            <a:r>
              <a:rPr lang="en-US" dirty="0" smtClean="0">
                <a:latin typeface="Mongolian Baiti" pitchFamily="66" charset="0"/>
                <a:cs typeface="Mongolian Baiti" pitchFamily="66" charset="0"/>
              </a:rPr>
              <a:t> and/or </a:t>
            </a:r>
            <a:r>
              <a:rPr lang="en-US" b="1" dirty="0" smtClean="0">
                <a:latin typeface="Mongolian Baiti" pitchFamily="66" charset="0"/>
                <a:cs typeface="Mongolian Baiti" pitchFamily="66" charset="0"/>
              </a:rPr>
              <a:t>band stand </a:t>
            </a:r>
            <a:r>
              <a:rPr lang="en-US" dirty="0" smtClean="0">
                <a:latin typeface="Mongolian Baiti" pitchFamily="66" charset="0"/>
                <a:cs typeface="Mongolian Baiti" pitchFamily="66" charset="0"/>
              </a:rPr>
              <a:t>-</a:t>
            </a:r>
            <a:r>
              <a:rPr lang="en-US" b="1" dirty="0" smtClean="0">
                <a:latin typeface="Mongolian Baiti" pitchFamily="66" charset="0"/>
                <a:cs typeface="Mongolian Baiti" pitchFamily="66" charset="0"/>
              </a:rPr>
              <a:t> </a:t>
            </a:r>
            <a:r>
              <a:rPr lang="en-US" dirty="0" smtClean="0">
                <a:latin typeface="Mongolian Baiti" pitchFamily="66" charset="0"/>
                <a:cs typeface="Mongolian Baiti" pitchFamily="66" charset="0"/>
              </a:rPr>
              <a:t>Norton Commons, Woodstock Downtown</a:t>
            </a:r>
            <a:r>
              <a:rPr lang="en-US" b="1" dirty="0" smtClean="0">
                <a:latin typeface="Mongolian Baiti" pitchFamily="66" charset="0"/>
                <a:cs typeface="Mongolian Baiti" pitchFamily="66" charset="0"/>
              </a:rPr>
              <a:t> </a:t>
            </a:r>
          </a:p>
          <a:p>
            <a:r>
              <a:rPr lang="en-US" b="1" dirty="0" smtClean="0">
                <a:latin typeface="Mongolian Baiti" pitchFamily="66" charset="0"/>
                <a:cs typeface="Mongolian Baiti" pitchFamily="66" charset="0"/>
              </a:rPr>
              <a:t>Children’s theater </a:t>
            </a:r>
            <a:r>
              <a:rPr lang="en-US" dirty="0" smtClean="0">
                <a:latin typeface="Mongolian Baiti" pitchFamily="66" charset="0"/>
                <a:cs typeface="Mongolian Baiti" pitchFamily="66" charset="0"/>
              </a:rPr>
              <a:t>– there is a great on at New Town at St. Charles, MO</a:t>
            </a:r>
            <a:endParaRPr lang="en-US" b="1" dirty="0" smtClean="0">
              <a:latin typeface="Mongolian Baiti" pitchFamily="66" charset="0"/>
              <a:cs typeface="Mongolian Baiti" pitchFamily="66" charset="0"/>
            </a:endParaRPr>
          </a:p>
          <a:p>
            <a:r>
              <a:rPr lang="en-US" b="1" dirty="0" smtClean="0">
                <a:latin typeface="Mongolian Baiti" pitchFamily="66" charset="0"/>
                <a:cs typeface="Mongolian Baiti" pitchFamily="66" charset="0"/>
              </a:rPr>
              <a:t>Digging hill</a:t>
            </a:r>
            <a:r>
              <a:rPr lang="en-US" dirty="0" smtClean="0">
                <a:latin typeface="Mongolian Baiti" pitchFamily="66" charset="0"/>
                <a:cs typeface="Mongolian Baiti" pitchFamily="66" charset="0"/>
              </a:rPr>
              <a:t>, </a:t>
            </a:r>
            <a:r>
              <a:rPr lang="en-US" b="1" dirty="0" smtClean="0">
                <a:latin typeface="Mongolian Baiti" pitchFamily="66" charset="0"/>
                <a:cs typeface="Mongolian Baiti" pitchFamily="66" charset="0"/>
              </a:rPr>
              <a:t>digging pit </a:t>
            </a:r>
            <a:r>
              <a:rPr lang="en-US" dirty="0" smtClean="0">
                <a:latin typeface="Mongolian Baiti" pitchFamily="66" charset="0"/>
                <a:cs typeface="Mongolian Baiti" pitchFamily="66" charset="0"/>
              </a:rPr>
              <a:t>– Carlton Landing at Lake </a:t>
            </a:r>
            <a:r>
              <a:rPr lang="en-US" dirty="0" err="1" smtClean="0">
                <a:latin typeface="Mongolian Baiti" pitchFamily="66" charset="0"/>
                <a:cs typeface="Mongolian Baiti" pitchFamily="66" charset="0"/>
              </a:rPr>
              <a:t>Eufala</a:t>
            </a:r>
            <a:r>
              <a:rPr lang="en-US" dirty="0" smtClean="0">
                <a:latin typeface="Mongolian Baiti" pitchFamily="66" charset="0"/>
                <a:cs typeface="Mongolian Baiti" pitchFamily="66" charset="0"/>
              </a:rPr>
              <a:t>, OK has a digging hill</a:t>
            </a:r>
            <a:endParaRPr lang="en-US" b="1" dirty="0" smtClean="0">
              <a:latin typeface="Mongolian Baiti" pitchFamily="66" charset="0"/>
              <a:cs typeface="Mongolian Baiti" pitchFamily="66" charset="0"/>
            </a:endParaRPr>
          </a:p>
          <a:p>
            <a:r>
              <a:rPr lang="en-US" b="1" dirty="0" smtClean="0">
                <a:latin typeface="Mongolian Baiti" pitchFamily="66" charset="0"/>
                <a:cs typeface="Mongolian Baiti" pitchFamily="66" charset="0"/>
              </a:rPr>
              <a:t>Tree houses</a:t>
            </a:r>
          </a:p>
          <a:p>
            <a:pPr lvl="0"/>
            <a:r>
              <a:rPr lang="en-US" b="1" dirty="0" smtClean="0">
                <a:latin typeface="Mongolian Baiti" pitchFamily="66" charset="0"/>
                <a:cs typeface="Mongolian Baiti" pitchFamily="66" charset="0"/>
              </a:rPr>
              <a:t>Croquette lawn; Bocce Ball, etc. </a:t>
            </a:r>
          </a:p>
          <a:p>
            <a:pPr lvl="0"/>
            <a:r>
              <a:rPr lang="en-US" b="1" dirty="0" smtClean="0">
                <a:latin typeface="Mongolian Baiti" pitchFamily="66" charset="0"/>
                <a:cs typeface="Mongolian Baiti" pitchFamily="66" charset="0"/>
              </a:rPr>
              <a:t>Picnic area </a:t>
            </a:r>
            <a:r>
              <a:rPr lang="en-US" dirty="0" smtClean="0">
                <a:latin typeface="Mongolian Baiti" pitchFamily="66" charset="0"/>
                <a:cs typeface="Mongolian Baiti" pitchFamily="66" charset="0"/>
              </a:rPr>
              <a:t>with pavilion, grills and tables </a:t>
            </a:r>
          </a:p>
          <a:p>
            <a:pPr lvl="0"/>
            <a:r>
              <a:rPr lang="en-US" b="1" dirty="0" smtClean="0">
                <a:latin typeface="Mongolian Baiti" pitchFamily="66" charset="0"/>
                <a:cs typeface="Mongolian Baiti" pitchFamily="66" charset="0"/>
              </a:rPr>
              <a:t>Fire pit and outdoor fire place </a:t>
            </a:r>
            <a:r>
              <a:rPr lang="en-US" dirty="0" smtClean="0">
                <a:latin typeface="Mongolian Baiti" pitchFamily="66" charset="0"/>
                <a:cs typeface="Mongolian Baiti" pitchFamily="66" charset="0"/>
              </a:rPr>
              <a:t>– fire brings people together and for many is bonding and mesmerizing.</a:t>
            </a:r>
          </a:p>
          <a:p>
            <a:r>
              <a:rPr lang="en-US" b="1" dirty="0" smtClean="0">
                <a:latin typeface="Mongolian Baiti" pitchFamily="66" charset="0"/>
                <a:cs typeface="Mongolian Baiti" pitchFamily="66" charset="0"/>
              </a:rPr>
              <a:t>Community Post Office </a:t>
            </a:r>
            <a:r>
              <a:rPr lang="en-US" dirty="0" smtClean="0">
                <a:latin typeface="Mongolian Baiti" pitchFamily="66" charset="0"/>
                <a:cs typeface="Mongolian Baiti" pitchFamily="66" charset="0"/>
              </a:rPr>
              <a:t>– Everyone meets everyone else there.</a:t>
            </a:r>
          </a:p>
          <a:p>
            <a:pPr lvl="0"/>
            <a:r>
              <a:rPr lang="en-US" b="1" dirty="0" smtClean="0">
                <a:latin typeface="Mongolian Baiti" pitchFamily="66" charset="0"/>
                <a:cs typeface="Mongolian Baiti" pitchFamily="66" charset="0"/>
              </a:rPr>
              <a:t>Community Center </a:t>
            </a:r>
          </a:p>
          <a:p>
            <a:pPr lvl="0"/>
            <a:r>
              <a:rPr lang="en-US" dirty="0" smtClean="0">
                <a:latin typeface="Mongolian Baiti" pitchFamily="66" charset="0"/>
                <a:cs typeface="Mongolian Baiti" pitchFamily="66" charset="0"/>
              </a:rPr>
              <a:t>   Class room(s), meeting rooms</a:t>
            </a:r>
          </a:p>
          <a:p>
            <a:pPr lvl="0"/>
            <a:r>
              <a:rPr lang="en-US" dirty="0" smtClean="0">
                <a:latin typeface="Mongolian Baiti" pitchFamily="66" charset="0"/>
                <a:cs typeface="Mongolian Baiti" pitchFamily="66" charset="0"/>
              </a:rPr>
              <a:t>   Exercise/fitness room</a:t>
            </a:r>
          </a:p>
          <a:p>
            <a:pPr lvl="0"/>
            <a:r>
              <a:rPr lang="en-US" dirty="0" smtClean="0">
                <a:latin typeface="Mongolian Baiti" pitchFamily="66" charset="0"/>
                <a:cs typeface="Mongolian Baiti" pitchFamily="66" charset="0"/>
              </a:rPr>
              <a:t>   Wine cellar/Pub, Café, Community Store – subsidized as an amenity</a:t>
            </a:r>
          </a:p>
          <a:p>
            <a:pPr lvl="0"/>
            <a:r>
              <a:rPr lang="en-US" b="1" dirty="0" smtClean="0">
                <a:latin typeface="Mongolian Baiti" pitchFamily="66" charset="0"/>
                <a:cs typeface="Mongolian Baiti" pitchFamily="66" charset="0"/>
              </a:rPr>
              <a:t>“Rambles” in the alleys </a:t>
            </a:r>
            <a:r>
              <a:rPr lang="en-US" dirty="0" smtClean="0">
                <a:latin typeface="Mongolian Baiti" pitchFamily="66" charset="0"/>
                <a:cs typeface="Mongolian Baiti" pitchFamily="66" charset="0"/>
              </a:rPr>
              <a:t> - Neighborhood space for nearly any amenity or use.</a:t>
            </a:r>
            <a:endParaRPr lang="en-US" sz="1800" b="0" dirty="0">
              <a:solidFill>
                <a:schemeClr val="tx1"/>
              </a:solidFill>
              <a:latin typeface="Mongolian Baiti" pitchFamily="66" charset="0"/>
              <a:cs typeface="Mongolian Baiti" pitchFamily="66" charset="0"/>
            </a:endParaRPr>
          </a:p>
        </p:txBody>
      </p:sp>
      <p:sp>
        <p:nvSpPr>
          <p:cNvPr id="7" name="Text Box 13"/>
          <p:cNvSpPr txBox="1">
            <a:spLocks noChangeArrowheads="1"/>
          </p:cNvSpPr>
          <p:nvPr/>
        </p:nvSpPr>
        <p:spPr bwMode="auto">
          <a:xfrm>
            <a:off x="1642057" y="609600"/>
            <a:ext cx="5859887" cy="861774"/>
          </a:xfrm>
          <a:prstGeom prst="rect">
            <a:avLst/>
          </a:prstGeom>
          <a:noFill/>
          <a:ln w="9525">
            <a:noFill/>
            <a:miter lim="800000"/>
            <a:headEnd/>
            <a:tailEnd/>
          </a:ln>
        </p:spPr>
        <p:txBody>
          <a:bodyPr wrap="square">
            <a:spAutoFit/>
          </a:bodyPr>
          <a:lstStyle/>
          <a:p>
            <a:pPr marL="342900" lvl="0" indent="-342900"/>
            <a:r>
              <a:rPr lang="en-US" sz="2000" b="1" dirty="0" smtClean="0">
                <a:latin typeface="Times New Roman" pitchFamily="18" charset="0"/>
                <a:cs typeface="Times New Roman" pitchFamily="18" charset="0"/>
              </a:rPr>
              <a:t>Walking Points . . . Active / Social / Extroverted  </a:t>
            </a:r>
          </a:p>
          <a:p>
            <a:pPr algn="ctr">
              <a:spcBef>
                <a:spcPct val="50000"/>
              </a:spcBef>
            </a:pPr>
            <a:endParaRPr lang="en-US" sz="2000" b="1" dirty="0">
              <a:latin typeface="OptimusPrinceps" pitchFamily="2" charset="0"/>
            </a:endParaRPr>
          </a:p>
        </p:txBody>
      </p:sp>
      <p:pic>
        <p:nvPicPr>
          <p:cNvPr id="9" name="Picture 8" descr="border_contact_sheet.png"/>
          <p:cNvPicPr>
            <a:picLocks noChangeAspect="1"/>
          </p:cNvPicPr>
          <p:nvPr/>
        </p:nvPicPr>
        <p:blipFill>
          <a:blip r:embed="rId3" cstate="print"/>
          <a:stretch>
            <a:fillRect/>
          </a:stretch>
        </p:blipFill>
        <p:spPr>
          <a:xfrm>
            <a:off x="-560210" y="-548931"/>
            <a:ext cx="10287000" cy="9886951"/>
          </a:xfrm>
          <a:prstGeom prst="rect">
            <a:avLst/>
          </a:prstGeom>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65304" y="262906"/>
            <a:ext cx="4876800" cy="400110"/>
          </a:xfrm>
          <a:prstGeom prst="rect">
            <a:avLst/>
          </a:prstGeom>
          <a:noFill/>
        </p:spPr>
        <p:txBody>
          <a:bodyPr wrap="square" rtlCol="0">
            <a:spAutoFit/>
          </a:bodyPr>
          <a:lstStyle/>
          <a:p>
            <a:r>
              <a:rPr lang="en-US" sz="2000" b="1" dirty="0" smtClean="0">
                <a:latin typeface="Times New Roman" pitchFamily="18" charset="0"/>
                <a:cs typeface="Times New Roman" pitchFamily="18" charset="0"/>
              </a:rPr>
              <a:t>Ramble – the Public Space in the Alleys</a:t>
            </a:r>
            <a:endParaRPr lang="en-US" sz="2000" b="1" dirty="0">
              <a:latin typeface="Times New Roman" pitchFamily="18" charset="0"/>
              <a:cs typeface="Times New Roman" pitchFamily="18" charset="0"/>
            </a:endParaRPr>
          </a:p>
        </p:txBody>
      </p:sp>
      <p:sp>
        <p:nvSpPr>
          <p:cNvPr id="5" name="TextBox 4"/>
          <p:cNvSpPr txBox="1"/>
          <p:nvPr/>
        </p:nvSpPr>
        <p:spPr>
          <a:xfrm>
            <a:off x="1082360" y="6256848"/>
            <a:ext cx="4339645" cy="369332"/>
          </a:xfrm>
          <a:prstGeom prst="rect">
            <a:avLst/>
          </a:prstGeom>
          <a:noFill/>
        </p:spPr>
        <p:txBody>
          <a:bodyPr wrap="square" rtlCol="0">
            <a:spAutoFit/>
          </a:bodyPr>
          <a:lstStyle/>
          <a:p>
            <a:r>
              <a:rPr lang="en-US" dirty="0" smtClean="0"/>
              <a:t>Prospect in Longmont, CO</a:t>
            </a:r>
            <a:endParaRPr lang="en-US" dirty="0"/>
          </a:p>
        </p:txBody>
      </p:sp>
      <p:pic>
        <p:nvPicPr>
          <p:cNvPr id="7" name="Picture 6" descr="Prospect, Longmont, CO October 2008 018.jpg"/>
          <p:cNvPicPr>
            <a:picLocks noChangeAspect="1"/>
          </p:cNvPicPr>
          <p:nvPr/>
        </p:nvPicPr>
        <p:blipFill>
          <a:blip r:embed="rId2" cstate="print"/>
          <a:stretch>
            <a:fillRect/>
          </a:stretch>
        </p:blipFill>
        <p:spPr>
          <a:xfrm>
            <a:off x="996696" y="822960"/>
            <a:ext cx="7156704" cy="5367528"/>
          </a:xfrm>
          <a:prstGeom prst="rect">
            <a:avLst/>
          </a:prstGeom>
        </p:spPr>
      </p:pic>
      <p:pic>
        <p:nvPicPr>
          <p:cNvPr id="6" name="Picture 5" descr="border_contact_sheet.png"/>
          <p:cNvPicPr>
            <a:picLocks noChangeAspect="1"/>
          </p:cNvPicPr>
          <p:nvPr/>
        </p:nvPicPr>
        <p:blipFill>
          <a:blip r:embed="rId3" cstate="print"/>
          <a:stretch>
            <a:fillRect/>
          </a:stretch>
        </p:blipFill>
        <p:spPr>
          <a:xfrm>
            <a:off x="-560210" y="-548931"/>
            <a:ext cx="10287000" cy="9886951"/>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65304" y="262906"/>
            <a:ext cx="4876800" cy="400110"/>
          </a:xfrm>
          <a:prstGeom prst="rect">
            <a:avLst/>
          </a:prstGeom>
          <a:noFill/>
        </p:spPr>
        <p:txBody>
          <a:bodyPr wrap="square" rtlCol="0">
            <a:spAutoFit/>
          </a:bodyPr>
          <a:lstStyle/>
          <a:p>
            <a:r>
              <a:rPr lang="en-US" sz="2000" b="1" dirty="0" smtClean="0">
                <a:latin typeface="Times New Roman" pitchFamily="18" charset="0"/>
                <a:cs typeface="Times New Roman" pitchFamily="18" charset="0"/>
              </a:rPr>
              <a:t>Civic Lot -Inspirations</a:t>
            </a:r>
            <a:endParaRPr lang="en-US" sz="2000" b="1" dirty="0">
              <a:latin typeface="Times New Roman" pitchFamily="18" charset="0"/>
              <a:cs typeface="Times New Roman" pitchFamily="18" charset="0"/>
            </a:endParaRPr>
          </a:p>
        </p:txBody>
      </p:sp>
      <p:pic>
        <p:nvPicPr>
          <p:cNvPr id="111618" name="Picture 2"/>
          <p:cNvPicPr>
            <a:picLocks noChangeAspect="1" noChangeArrowheads="1"/>
          </p:cNvPicPr>
          <p:nvPr/>
        </p:nvPicPr>
        <p:blipFill>
          <a:blip r:embed="rId2" cstate="print"/>
          <a:srcRect/>
          <a:stretch>
            <a:fillRect/>
          </a:stretch>
        </p:blipFill>
        <p:spPr bwMode="auto">
          <a:xfrm>
            <a:off x="3987800" y="431801"/>
            <a:ext cx="4495799" cy="5994398"/>
          </a:xfrm>
          <a:prstGeom prst="rect">
            <a:avLst/>
          </a:prstGeom>
          <a:noFill/>
          <a:ln w="9525">
            <a:noFill/>
            <a:miter lim="800000"/>
            <a:headEnd/>
            <a:tailEnd/>
          </a:ln>
          <a:effectLst/>
        </p:spPr>
      </p:pic>
      <p:sp>
        <p:nvSpPr>
          <p:cNvPr id="18" name="TextBox 17"/>
          <p:cNvSpPr txBox="1"/>
          <p:nvPr/>
        </p:nvSpPr>
        <p:spPr>
          <a:xfrm>
            <a:off x="431800" y="2209800"/>
            <a:ext cx="2730812" cy="369332"/>
          </a:xfrm>
          <a:prstGeom prst="rect">
            <a:avLst/>
          </a:prstGeom>
          <a:noFill/>
        </p:spPr>
        <p:txBody>
          <a:bodyPr wrap="none" rtlCol="0">
            <a:spAutoFit/>
          </a:bodyPr>
          <a:lstStyle/>
          <a:p>
            <a:r>
              <a:rPr lang="en-US" dirty="0" err="1" smtClean="0"/>
              <a:t>Bradburn</a:t>
            </a:r>
            <a:r>
              <a:rPr lang="en-US" dirty="0" smtClean="0"/>
              <a:t>, Westminster, CO</a:t>
            </a:r>
            <a:endParaRPr lang="en-US" dirty="0"/>
          </a:p>
        </p:txBody>
      </p:sp>
      <p:pic>
        <p:nvPicPr>
          <p:cNvPr id="5" name="Picture 4" descr="border_contact_sheet.png"/>
          <p:cNvPicPr>
            <a:picLocks noChangeAspect="1"/>
          </p:cNvPicPr>
          <p:nvPr/>
        </p:nvPicPr>
        <p:blipFill>
          <a:blip r:embed="rId3" cstate="print"/>
          <a:stretch>
            <a:fillRect/>
          </a:stretch>
        </p:blipFill>
        <p:spPr>
          <a:xfrm>
            <a:off x="-560210" y="-548931"/>
            <a:ext cx="10287000" cy="9886951"/>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65304" y="262906"/>
            <a:ext cx="4876800" cy="400110"/>
          </a:xfrm>
          <a:prstGeom prst="rect">
            <a:avLst/>
          </a:prstGeom>
          <a:noFill/>
        </p:spPr>
        <p:txBody>
          <a:bodyPr wrap="square" rtlCol="0">
            <a:spAutoFit/>
          </a:bodyPr>
          <a:lstStyle/>
          <a:p>
            <a:r>
              <a:rPr lang="en-US" sz="2000" b="1" dirty="0" smtClean="0">
                <a:latin typeface="Times New Roman" pitchFamily="18" charset="0"/>
                <a:cs typeface="Times New Roman" pitchFamily="18" charset="0"/>
              </a:rPr>
              <a:t>Civic Lot -Inspirations</a:t>
            </a:r>
            <a:endParaRPr lang="en-US" sz="2000" b="1" dirty="0">
              <a:latin typeface="Times New Roman" pitchFamily="18" charset="0"/>
              <a:cs typeface="Times New Roman" pitchFamily="18" charset="0"/>
            </a:endParaRPr>
          </a:p>
        </p:txBody>
      </p:sp>
      <p:pic>
        <p:nvPicPr>
          <p:cNvPr id="71681" name="Picture 1"/>
          <p:cNvPicPr>
            <a:picLocks noChangeAspect="1" noChangeArrowheads="1"/>
          </p:cNvPicPr>
          <p:nvPr/>
        </p:nvPicPr>
        <p:blipFill>
          <a:blip r:embed="rId2" cstate="print"/>
          <a:srcRect/>
          <a:stretch>
            <a:fillRect/>
          </a:stretch>
        </p:blipFill>
        <p:spPr bwMode="auto">
          <a:xfrm>
            <a:off x="3986784" y="347472"/>
            <a:ext cx="4498848" cy="5998464"/>
          </a:xfrm>
          <a:prstGeom prst="rect">
            <a:avLst/>
          </a:prstGeom>
          <a:noFill/>
          <a:ln w="9525">
            <a:noFill/>
            <a:miter lim="800000"/>
            <a:headEnd/>
            <a:tailEnd/>
          </a:ln>
          <a:effectLst/>
        </p:spPr>
      </p:pic>
      <p:sp>
        <p:nvSpPr>
          <p:cNvPr id="4" name="TextBox 3"/>
          <p:cNvSpPr txBox="1"/>
          <p:nvPr/>
        </p:nvSpPr>
        <p:spPr>
          <a:xfrm>
            <a:off x="431800" y="2209800"/>
            <a:ext cx="1210588" cy="369332"/>
          </a:xfrm>
          <a:prstGeom prst="rect">
            <a:avLst/>
          </a:prstGeom>
          <a:noFill/>
        </p:spPr>
        <p:txBody>
          <a:bodyPr wrap="none" rtlCol="0">
            <a:spAutoFit/>
          </a:bodyPr>
          <a:lstStyle/>
          <a:p>
            <a:r>
              <a:rPr lang="en-US" dirty="0" smtClean="0"/>
              <a:t>Seaside, FL</a:t>
            </a:r>
            <a:endParaRPr lang="en-US" dirty="0"/>
          </a:p>
        </p:txBody>
      </p:sp>
      <p:pic>
        <p:nvPicPr>
          <p:cNvPr id="5" name="Picture 4" descr="border_contact_sheet.png"/>
          <p:cNvPicPr>
            <a:picLocks noChangeAspect="1"/>
          </p:cNvPicPr>
          <p:nvPr/>
        </p:nvPicPr>
        <p:blipFill>
          <a:blip r:embed="rId3" cstate="print"/>
          <a:stretch>
            <a:fillRect/>
          </a:stretch>
        </p:blipFill>
        <p:spPr>
          <a:xfrm>
            <a:off x="-560210" y="-548931"/>
            <a:ext cx="10287000" cy="9886951"/>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65304" y="262906"/>
            <a:ext cx="4876800" cy="400110"/>
          </a:xfrm>
          <a:prstGeom prst="rect">
            <a:avLst/>
          </a:prstGeom>
          <a:noFill/>
        </p:spPr>
        <p:txBody>
          <a:bodyPr wrap="square" rtlCol="0">
            <a:spAutoFit/>
          </a:bodyPr>
          <a:lstStyle/>
          <a:p>
            <a:r>
              <a:rPr lang="en-US" sz="2000" b="1" dirty="0" smtClean="0">
                <a:latin typeface="Times New Roman" pitchFamily="18" charset="0"/>
                <a:cs typeface="Times New Roman" pitchFamily="18" charset="0"/>
              </a:rPr>
              <a:t>Civic Lot -Inspirations</a:t>
            </a:r>
            <a:endParaRPr lang="en-US" sz="2000" b="1" dirty="0">
              <a:latin typeface="Times New Roman" pitchFamily="18" charset="0"/>
              <a:cs typeface="Times New Roman" pitchFamily="18" charset="0"/>
            </a:endParaRPr>
          </a:p>
        </p:txBody>
      </p:sp>
      <p:sp>
        <p:nvSpPr>
          <p:cNvPr id="7" name="TextBox 6"/>
          <p:cNvSpPr txBox="1"/>
          <p:nvPr/>
        </p:nvSpPr>
        <p:spPr>
          <a:xfrm>
            <a:off x="1082359" y="6256848"/>
            <a:ext cx="7367374" cy="369332"/>
          </a:xfrm>
          <a:prstGeom prst="rect">
            <a:avLst/>
          </a:prstGeom>
          <a:noFill/>
        </p:spPr>
        <p:txBody>
          <a:bodyPr wrap="square" rtlCol="0">
            <a:spAutoFit/>
          </a:bodyPr>
          <a:lstStyle/>
          <a:p>
            <a:r>
              <a:rPr lang="en-US" dirty="0" smtClean="0"/>
              <a:t>Sun Dial in a Seating Circle</a:t>
            </a:r>
            <a:endParaRPr lang="en-US" dirty="0"/>
          </a:p>
        </p:txBody>
      </p:sp>
      <p:pic>
        <p:nvPicPr>
          <p:cNvPr id="568324" name="Picture 4" descr="https://static01.nyt.com/images/2012/06/24/nyregion/24ARTSWE2_SPAN/24ARTSWE2_SPAN-superJumbo.jpg"/>
          <p:cNvPicPr>
            <a:picLocks noChangeAspect="1" noChangeArrowheads="1"/>
          </p:cNvPicPr>
          <p:nvPr/>
        </p:nvPicPr>
        <p:blipFill>
          <a:blip r:embed="rId2" cstate="print"/>
          <a:srcRect/>
          <a:stretch>
            <a:fillRect/>
          </a:stretch>
        </p:blipFill>
        <p:spPr bwMode="auto">
          <a:xfrm>
            <a:off x="155582" y="-6240463"/>
            <a:ext cx="7957223" cy="5303520"/>
          </a:xfrm>
          <a:prstGeom prst="rect">
            <a:avLst/>
          </a:prstGeom>
          <a:noFill/>
        </p:spPr>
      </p:pic>
      <p:pic>
        <p:nvPicPr>
          <p:cNvPr id="620546" name="Picture 2"/>
          <p:cNvPicPr>
            <a:picLocks noChangeAspect="1" noChangeArrowheads="1"/>
          </p:cNvPicPr>
          <p:nvPr/>
        </p:nvPicPr>
        <p:blipFill>
          <a:blip r:embed="rId3" cstate="print"/>
          <a:srcRect/>
          <a:stretch>
            <a:fillRect/>
          </a:stretch>
        </p:blipFill>
        <p:spPr bwMode="auto">
          <a:xfrm>
            <a:off x="1600200" y="677332"/>
            <a:ext cx="5394960" cy="5394960"/>
          </a:xfrm>
          <a:prstGeom prst="rect">
            <a:avLst/>
          </a:prstGeom>
          <a:noFill/>
          <a:ln w="9525">
            <a:noFill/>
            <a:miter lim="800000"/>
            <a:headEnd/>
            <a:tailEnd/>
          </a:ln>
          <a:effectLst/>
        </p:spPr>
      </p:pic>
      <p:pic>
        <p:nvPicPr>
          <p:cNvPr id="5" name="Picture 4" descr="border_contact_sheet.png"/>
          <p:cNvPicPr>
            <a:picLocks noChangeAspect="1"/>
          </p:cNvPicPr>
          <p:nvPr/>
        </p:nvPicPr>
        <p:blipFill>
          <a:blip r:embed="rId4" cstate="print"/>
          <a:stretch>
            <a:fillRect/>
          </a:stretch>
        </p:blipFill>
        <p:spPr>
          <a:xfrm>
            <a:off x="-560210" y="-548931"/>
            <a:ext cx="10287000" cy="9886951"/>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65304" y="262906"/>
            <a:ext cx="4876800" cy="400110"/>
          </a:xfrm>
          <a:prstGeom prst="rect">
            <a:avLst/>
          </a:prstGeom>
          <a:noFill/>
        </p:spPr>
        <p:txBody>
          <a:bodyPr wrap="square" rtlCol="0">
            <a:spAutoFit/>
          </a:bodyPr>
          <a:lstStyle/>
          <a:p>
            <a:r>
              <a:rPr lang="en-US" sz="2000" b="1" dirty="0" smtClean="0">
                <a:latin typeface="Times New Roman" pitchFamily="18" charset="0"/>
                <a:cs typeface="Times New Roman" pitchFamily="18" charset="0"/>
              </a:rPr>
              <a:t>Green between Street and Homes</a:t>
            </a:r>
            <a:endParaRPr lang="en-US" sz="2000" b="1" dirty="0">
              <a:latin typeface="Times New Roman" pitchFamily="18" charset="0"/>
              <a:cs typeface="Times New Roman" pitchFamily="18" charset="0"/>
            </a:endParaRPr>
          </a:p>
        </p:txBody>
      </p:sp>
      <p:sp>
        <p:nvSpPr>
          <p:cNvPr id="5" name="TextBox 4"/>
          <p:cNvSpPr txBox="1"/>
          <p:nvPr/>
        </p:nvSpPr>
        <p:spPr>
          <a:xfrm>
            <a:off x="1082360" y="6256848"/>
            <a:ext cx="4339645" cy="369332"/>
          </a:xfrm>
          <a:prstGeom prst="rect">
            <a:avLst/>
          </a:prstGeom>
          <a:noFill/>
        </p:spPr>
        <p:txBody>
          <a:bodyPr wrap="square" rtlCol="0">
            <a:spAutoFit/>
          </a:bodyPr>
          <a:lstStyle/>
          <a:p>
            <a:r>
              <a:rPr lang="en-US" dirty="0" err="1" smtClean="0"/>
              <a:t>Kentlands</a:t>
            </a:r>
            <a:r>
              <a:rPr lang="en-US" dirty="0" smtClean="0"/>
              <a:t> in Gaithersburg, MD</a:t>
            </a:r>
            <a:endParaRPr lang="en-US" dirty="0"/>
          </a:p>
        </p:txBody>
      </p:sp>
      <p:pic>
        <p:nvPicPr>
          <p:cNvPr id="688130" name="Picture 2"/>
          <p:cNvPicPr>
            <a:picLocks noChangeAspect="1" noChangeArrowheads="1"/>
          </p:cNvPicPr>
          <p:nvPr/>
        </p:nvPicPr>
        <p:blipFill>
          <a:blip r:embed="rId2" cstate="print"/>
          <a:srcRect/>
          <a:stretch>
            <a:fillRect/>
          </a:stretch>
        </p:blipFill>
        <p:spPr bwMode="auto">
          <a:xfrm>
            <a:off x="996696" y="731520"/>
            <a:ext cx="7156128" cy="5367528"/>
          </a:xfrm>
          <a:prstGeom prst="rect">
            <a:avLst/>
          </a:prstGeom>
          <a:noFill/>
          <a:ln w="9525">
            <a:noFill/>
            <a:miter lim="800000"/>
            <a:headEnd/>
            <a:tailEnd/>
          </a:ln>
          <a:effectLst/>
        </p:spPr>
      </p:pic>
      <p:pic>
        <p:nvPicPr>
          <p:cNvPr id="6" name="Picture 5" descr="border_contact_sheet.png"/>
          <p:cNvPicPr>
            <a:picLocks noChangeAspect="1"/>
          </p:cNvPicPr>
          <p:nvPr/>
        </p:nvPicPr>
        <p:blipFill>
          <a:blip r:embed="rId3" cstate="print"/>
          <a:stretch>
            <a:fillRect/>
          </a:stretch>
        </p:blipFill>
        <p:spPr>
          <a:xfrm>
            <a:off x="-560210" y="-548931"/>
            <a:ext cx="10287000" cy="9886951"/>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65304" y="262906"/>
            <a:ext cx="4876800" cy="400110"/>
          </a:xfrm>
          <a:prstGeom prst="rect">
            <a:avLst/>
          </a:prstGeom>
          <a:noFill/>
        </p:spPr>
        <p:txBody>
          <a:bodyPr wrap="square" rtlCol="0">
            <a:spAutoFit/>
          </a:bodyPr>
          <a:lstStyle/>
          <a:p>
            <a:r>
              <a:rPr lang="en-US" sz="2000" b="1" dirty="0" smtClean="0">
                <a:latin typeface="Times New Roman" pitchFamily="18" charset="0"/>
                <a:cs typeface="Times New Roman" pitchFamily="18" charset="0"/>
              </a:rPr>
              <a:t>Civic Lot -Inspirations</a:t>
            </a:r>
            <a:endParaRPr lang="en-US" sz="2000" b="1" dirty="0">
              <a:latin typeface="Times New Roman" pitchFamily="18" charset="0"/>
              <a:cs typeface="Times New Roman" pitchFamily="18" charset="0"/>
            </a:endParaRPr>
          </a:p>
        </p:txBody>
      </p:sp>
      <p:sp>
        <p:nvSpPr>
          <p:cNvPr id="4" name="TextBox 3"/>
          <p:cNvSpPr txBox="1"/>
          <p:nvPr/>
        </p:nvSpPr>
        <p:spPr>
          <a:xfrm>
            <a:off x="1082360" y="6256848"/>
            <a:ext cx="7469212" cy="369332"/>
          </a:xfrm>
          <a:prstGeom prst="rect">
            <a:avLst/>
          </a:prstGeom>
          <a:noFill/>
        </p:spPr>
        <p:txBody>
          <a:bodyPr wrap="square" rtlCol="0">
            <a:spAutoFit/>
          </a:bodyPr>
          <a:lstStyle/>
          <a:p>
            <a:r>
              <a:rPr lang="en-US" dirty="0" smtClean="0"/>
              <a:t>Pavilion – Carlton Landing, Lake </a:t>
            </a:r>
            <a:r>
              <a:rPr lang="en-US" dirty="0" err="1" smtClean="0"/>
              <a:t>Eufala</a:t>
            </a:r>
            <a:r>
              <a:rPr lang="en-US" dirty="0" smtClean="0"/>
              <a:t>, Oklahoma</a:t>
            </a:r>
            <a:endParaRPr lang="en-US" dirty="0"/>
          </a:p>
        </p:txBody>
      </p:sp>
      <p:pic>
        <p:nvPicPr>
          <p:cNvPr id="506881" name="Picture 1"/>
          <p:cNvPicPr>
            <a:picLocks noChangeAspect="1" noChangeArrowheads="1"/>
          </p:cNvPicPr>
          <p:nvPr/>
        </p:nvPicPr>
        <p:blipFill>
          <a:blip r:embed="rId2" cstate="print"/>
          <a:srcRect/>
          <a:stretch>
            <a:fillRect/>
          </a:stretch>
        </p:blipFill>
        <p:spPr bwMode="auto">
          <a:xfrm>
            <a:off x="42335" y="875453"/>
            <a:ext cx="9054790" cy="5303520"/>
          </a:xfrm>
          <a:prstGeom prst="rect">
            <a:avLst/>
          </a:prstGeom>
          <a:noFill/>
          <a:ln w="9525">
            <a:noFill/>
            <a:miter lim="800000"/>
            <a:headEnd/>
            <a:tailEnd/>
          </a:ln>
        </p:spPr>
      </p:pic>
      <p:pic>
        <p:nvPicPr>
          <p:cNvPr id="5" name="Picture 4" descr="border_contact_sheet.png"/>
          <p:cNvPicPr>
            <a:picLocks noChangeAspect="1"/>
          </p:cNvPicPr>
          <p:nvPr/>
        </p:nvPicPr>
        <p:blipFill>
          <a:blip r:embed="rId3" cstate="print"/>
          <a:stretch>
            <a:fillRect/>
          </a:stretch>
        </p:blipFill>
        <p:spPr>
          <a:xfrm>
            <a:off x="-560210" y="-548931"/>
            <a:ext cx="10287000" cy="9886951"/>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65304" y="262906"/>
            <a:ext cx="4876800" cy="400110"/>
          </a:xfrm>
          <a:prstGeom prst="rect">
            <a:avLst/>
          </a:prstGeom>
          <a:noFill/>
        </p:spPr>
        <p:txBody>
          <a:bodyPr wrap="square" rtlCol="0">
            <a:spAutoFit/>
          </a:bodyPr>
          <a:lstStyle/>
          <a:p>
            <a:r>
              <a:rPr lang="en-US" sz="2000" b="1" dirty="0" smtClean="0">
                <a:latin typeface="Times New Roman" pitchFamily="18" charset="0"/>
                <a:cs typeface="Times New Roman" pitchFamily="18" charset="0"/>
              </a:rPr>
              <a:t>Civic Lot -Inspirations</a:t>
            </a:r>
            <a:endParaRPr lang="en-US" sz="2000" b="1" dirty="0">
              <a:latin typeface="Times New Roman" pitchFamily="18" charset="0"/>
              <a:cs typeface="Times New Roman" pitchFamily="18" charset="0"/>
            </a:endParaRPr>
          </a:p>
        </p:txBody>
      </p:sp>
      <p:sp>
        <p:nvSpPr>
          <p:cNvPr id="4" name="TextBox 3"/>
          <p:cNvSpPr txBox="1"/>
          <p:nvPr/>
        </p:nvSpPr>
        <p:spPr>
          <a:xfrm>
            <a:off x="1082359" y="6256848"/>
            <a:ext cx="6300573" cy="369332"/>
          </a:xfrm>
          <a:prstGeom prst="rect">
            <a:avLst/>
          </a:prstGeom>
          <a:noFill/>
        </p:spPr>
        <p:txBody>
          <a:bodyPr wrap="square" rtlCol="0">
            <a:spAutoFit/>
          </a:bodyPr>
          <a:lstStyle/>
          <a:p>
            <a:r>
              <a:rPr lang="en-US" dirty="0" smtClean="0"/>
              <a:t>Pavilion and Civic Green – Hammonds Ferry, North Augusta, SC</a:t>
            </a:r>
            <a:endParaRPr lang="en-US" dirty="0"/>
          </a:p>
        </p:txBody>
      </p:sp>
      <p:pic>
        <p:nvPicPr>
          <p:cNvPr id="521217" name="Picture 1"/>
          <p:cNvPicPr>
            <a:picLocks noChangeAspect="1" noChangeArrowheads="1"/>
          </p:cNvPicPr>
          <p:nvPr/>
        </p:nvPicPr>
        <p:blipFill>
          <a:blip r:embed="rId2" cstate="print"/>
          <a:srcRect/>
          <a:stretch>
            <a:fillRect/>
          </a:stretch>
        </p:blipFill>
        <p:spPr bwMode="auto">
          <a:xfrm>
            <a:off x="1005840" y="731520"/>
            <a:ext cx="7061611" cy="5303520"/>
          </a:xfrm>
          <a:prstGeom prst="rect">
            <a:avLst/>
          </a:prstGeom>
          <a:noFill/>
          <a:ln w="9525">
            <a:noFill/>
            <a:miter lim="800000"/>
            <a:headEnd/>
            <a:tailEnd/>
          </a:ln>
          <a:effectLst/>
        </p:spPr>
      </p:pic>
      <p:pic>
        <p:nvPicPr>
          <p:cNvPr id="5" name="Picture 4" descr="border_contact_sheet.png"/>
          <p:cNvPicPr>
            <a:picLocks noChangeAspect="1"/>
          </p:cNvPicPr>
          <p:nvPr/>
        </p:nvPicPr>
        <p:blipFill>
          <a:blip r:embed="rId3" cstate="print"/>
          <a:stretch>
            <a:fillRect/>
          </a:stretch>
        </p:blipFill>
        <p:spPr>
          <a:xfrm>
            <a:off x="-560210" y="-548931"/>
            <a:ext cx="10287000" cy="9886951"/>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2328333" y="5359401"/>
            <a:ext cx="5020734" cy="276999"/>
          </a:xfrm>
          <a:prstGeom prst="rect">
            <a:avLst/>
          </a:prstGeom>
          <a:solidFill>
            <a:srgbClr val="FFFF00"/>
          </a:solidFill>
        </p:spPr>
        <p:txBody>
          <a:bodyPr wrap="square" rtlCol="0">
            <a:spAutoFit/>
          </a:bodyPr>
          <a:lstStyle/>
          <a:p>
            <a:endParaRPr lang="en-US" sz="1200" dirty="0"/>
          </a:p>
        </p:txBody>
      </p:sp>
      <p:sp>
        <p:nvSpPr>
          <p:cNvPr id="20" name="TextBox 19"/>
          <p:cNvSpPr txBox="1"/>
          <p:nvPr/>
        </p:nvSpPr>
        <p:spPr>
          <a:xfrm>
            <a:off x="7230534" y="4140200"/>
            <a:ext cx="1193799" cy="276999"/>
          </a:xfrm>
          <a:prstGeom prst="rect">
            <a:avLst/>
          </a:prstGeom>
          <a:solidFill>
            <a:srgbClr val="FFFF00"/>
          </a:solidFill>
        </p:spPr>
        <p:txBody>
          <a:bodyPr wrap="square" rtlCol="0">
            <a:spAutoFit/>
          </a:bodyPr>
          <a:lstStyle/>
          <a:p>
            <a:endParaRPr lang="en-US" sz="1200" dirty="0"/>
          </a:p>
        </p:txBody>
      </p:sp>
      <p:sp>
        <p:nvSpPr>
          <p:cNvPr id="19" name="TextBox 18"/>
          <p:cNvSpPr txBox="1"/>
          <p:nvPr/>
        </p:nvSpPr>
        <p:spPr>
          <a:xfrm>
            <a:off x="651933" y="4673597"/>
            <a:ext cx="4309534" cy="276999"/>
          </a:xfrm>
          <a:prstGeom prst="rect">
            <a:avLst/>
          </a:prstGeom>
          <a:solidFill>
            <a:srgbClr val="FFFF00"/>
          </a:solidFill>
        </p:spPr>
        <p:txBody>
          <a:bodyPr wrap="square" rtlCol="0">
            <a:spAutoFit/>
          </a:bodyPr>
          <a:lstStyle/>
          <a:p>
            <a:endParaRPr lang="en-US" sz="1200" dirty="0"/>
          </a:p>
        </p:txBody>
      </p:sp>
      <p:sp>
        <p:nvSpPr>
          <p:cNvPr id="18" name="TextBox 17"/>
          <p:cNvSpPr txBox="1"/>
          <p:nvPr/>
        </p:nvSpPr>
        <p:spPr>
          <a:xfrm>
            <a:off x="677333" y="4402667"/>
            <a:ext cx="7730067" cy="276999"/>
          </a:xfrm>
          <a:prstGeom prst="rect">
            <a:avLst/>
          </a:prstGeom>
          <a:solidFill>
            <a:srgbClr val="FFFF00"/>
          </a:solidFill>
        </p:spPr>
        <p:txBody>
          <a:bodyPr wrap="square" rtlCol="0">
            <a:spAutoFit/>
          </a:bodyPr>
          <a:lstStyle/>
          <a:p>
            <a:endParaRPr lang="en-US" sz="1200" dirty="0"/>
          </a:p>
        </p:txBody>
      </p:sp>
      <p:sp>
        <p:nvSpPr>
          <p:cNvPr id="17" name="TextBox 16"/>
          <p:cNvSpPr txBox="1"/>
          <p:nvPr/>
        </p:nvSpPr>
        <p:spPr>
          <a:xfrm>
            <a:off x="609601" y="3581401"/>
            <a:ext cx="7501466" cy="276999"/>
          </a:xfrm>
          <a:prstGeom prst="rect">
            <a:avLst/>
          </a:prstGeom>
          <a:solidFill>
            <a:srgbClr val="FFFF00"/>
          </a:solidFill>
        </p:spPr>
        <p:txBody>
          <a:bodyPr wrap="square" rtlCol="0">
            <a:spAutoFit/>
          </a:bodyPr>
          <a:lstStyle/>
          <a:p>
            <a:endParaRPr lang="en-US" sz="1200" dirty="0"/>
          </a:p>
        </p:txBody>
      </p:sp>
      <p:sp>
        <p:nvSpPr>
          <p:cNvPr id="16" name="TextBox 15"/>
          <p:cNvSpPr txBox="1"/>
          <p:nvPr/>
        </p:nvSpPr>
        <p:spPr>
          <a:xfrm>
            <a:off x="3208866" y="3293534"/>
            <a:ext cx="4478867" cy="276999"/>
          </a:xfrm>
          <a:prstGeom prst="rect">
            <a:avLst/>
          </a:prstGeom>
          <a:solidFill>
            <a:srgbClr val="FFFF00"/>
          </a:solidFill>
        </p:spPr>
        <p:txBody>
          <a:bodyPr wrap="square" rtlCol="0">
            <a:spAutoFit/>
          </a:bodyPr>
          <a:lstStyle/>
          <a:p>
            <a:endParaRPr lang="en-US" sz="1200" dirty="0"/>
          </a:p>
        </p:txBody>
      </p:sp>
      <p:sp>
        <p:nvSpPr>
          <p:cNvPr id="15" name="TextBox 14"/>
          <p:cNvSpPr txBox="1"/>
          <p:nvPr/>
        </p:nvSpPr>
        <p:spPr>
          <a:xfrm>
            <a:off x="626534" y="2870200"/>
            <a:ext cx="6231467" cy="276999"/>
          </a:xfrm>
          <a:prstGeom prst="rect">
            <a:avLst/>
          </a:prstGeom>
          <a:solidFill>
            <a:srgbClr val="FFFF00"/>
          </a:solidFill>
        </p:spPr>
        <p:txBody>
          <a:bodyPr wrap="square" rtlCol="0">
            <a:spAutoFit/>
          </a:bodyPr>
          <a:lstStyle/>
          <a:p>
            <a:endParaRPr lang="en-US" sz="1200" dirty="0"/>
          </a:p>
        </p:txBody>
      </p:sp>
      <p:sp>
        <p:nvSpPr>
          <p:cNvPr id="14" name="TextBox 13"/>
          <p:cNvSpPr txBox="1"/>
          <p:nvPr/>
        </p:nvSpPr>
        <p:spPr>
          <a:xfrm>
            <a:off x="3852334" y="2590801"/>
            <a:ext cx="4072467" cy="276999"/>
          </a:xfrm>
          <a:prstGeom prst="rect">
            <a:avLst/>
          </a:prstGeom>
          <a:solidFill>
            <a:srgbClr val="FFFF00"/>
          </a:solidFill>
        </p:spPr>
        <p:txBody>
          <a:bodyPr wrap="square" rtlCol="0">
            <a:spAutoFit/>
          </a:bodyPr>
          <a:lstStyle/>
          <a:p>
            <a:endParaRPr lang="en-US" sz="1200" dirty="0"/>
          </a:p>
        </p:txBody>
      </p:sp>
      <p:sp>
        <p:nvSpPr>
          <p:cNvPr id="12" name="TextBox 11"/>
          <p:cNvSpPr txBox="1"/>
          <p:nvPr/>
        </p:nvSpPr>
        <p:spPr>
          <a:xfrm>
            <a:off x="1744133" y="2336800"/>
            <a:ext cx="5181600" cy="276999"/>
          </a:xfrm>
          <a:prstGeom prst="rect">
            <a:avLst/>
          </a:prstGeom>
          <a:solidFill>
            <a:srgbClr val="FFFF00"/>
          </a:solidFill>
        </p:spPr>
        <p:txBody>
          <a:bodyPr wrap="square" rtlCol="0">
            <a:spAutoFit/>
          </a:bodyPr>
          <a:lstStyle/>
          <a:p>
            <a:endParaRPr lang="en-US" sz="1200" dirty="0"/>
          </a:p>
        </p:txBody>
      </p:sp>
      <p:sp>
        <p:nvSpPr>
          <p:cNvPr id="131086" name="Text Box 14"/>
          <p:cNvSpPr txBox="1">
            <a:spLocks noChangeArrowheads="1"/>
          </p:cNvSpPr>
          <p:nvPr/>
        </p:nvSpPr>
        <p:spPr bwMode="auto">
          <a:xfrm>
            <a:off x="990600" y="0"/>
            <a:ext cx="685800" cy="1016000"/>
          </a:xfrm>
          <a:prstGeom prst="rect">
            <a:avLst/>
          </a:prstGeom>
          <a:noFill/>
          <a:ln w="9525">
            <a:noFill/>
            <a:miter lim="800000"/>
            <a:headEnd/>
            <a:tailEnd/>
          </a:ln>
        </p:spPr>
        <p:txBody>
          <a:bodyPr>
            <a:spAutoFit/>
          </a:bodyPr>
          <a:lstStyle/>
          <a:p>
            <a:pPr>
              <a:spcBef>
                <a:spcPct val="50000"/>
              </a:spcBef>
            </a:pPr>
            <a:endParaRPr lang="en-US" sz="6000" b="0"/>
          </a:p>
        </p:txBody>
      </p:sp>
      <p:sp>
        <p:nvSpPr>
          <p:cNvPr id="7" name="Rectangle 6"/>
          <p:cNvSpPr/>
          <p:nvPr/>
        </p:nvSpPr>
        <p:spPr>
          <a:xfrm>
            <a:off x="262467" y="466494"/>
            <a:ext cx="8644466" cy="646331"/>
          </a:xfrm>
          <a:prstGeom prst="rect">
            <a:avLst/>
          </a:prstGeom>
        </p:spPr>
        <p:txBody>
          <a:bodyPr wrap="square">
            <a:spAutoFit/>
          </a:bodyPr>
          <a:lstStyle/>
          <a:p>
            <a:r>
              <a:rPr lang="en-US" dirty="0" smtClean="0"/>
              <a:t/>
            </a:r>
            <a:br>
              <a:rPr lang="en-US" dirty="0" smtClean="0"/>
            </a:br>
            <a:endParaRPr lang="en-US" dirty="0"/>
          </a:p>
        </p:txBody>
      </p:sp>
      <p:sp>
        <p:nvSpPr>
          <p:cNvPr id="8" name="Rectangle 7"/>
          <p:cNvSpPr/>
          <p:nvPr/>
        </p:nvSpPr>
        <p:spPr>
          <a:xfrm>
            <a:off x="1810162" y="450329"/>
            <a:ext cx="5508559" cy="2062103"/>
          </a:xfrm>
          <a:prstGeom prst="rect">
            <a:avLst/>
          </a:prstGeom>
        </p:spPr>
        <p:txBody>
          <a:bodyPr wrap="none">
            <a:spAutoFit/>
          </a:bodyPr>
          <a:lstStyle/>
          <a:p>
            <a:r>
              <a:rPr lang="en-US" sz="2000" b="1" dirty="0" smtClean="0">
                <a:latin typeface="Times New Roman" pitchFamily="18" charset="0"/>
                <a:cs typeface="Times New Roman" pitchFamily="18" charset="0"/>
              </a:rPr>
              <a:t>Village Centers Offer Quick and Local Shopping</a:t>
            </a:r>
          </a:p>
          <a:p>
            <a:endParaRPr lang="en-US" b="1" dirty="0" smtClean="0"/>
          </a:p>
          <a:p>
            <a:endParaRPr lang="en-US" b="1" dirty="0" smtClean="0"/>
          </a:p>
          <a:p>
            <a:endParaRPr lang="en-US" b="1" dirty="0" smtClean="0"/>
          </a:p>
          <a:p>
            <a:endParaRPr lang="en-US" b="1" dirty="0" smtClean="0"/>
          </a:p>
          <a:p>
            <a:endParaRPr lang="en-US" b="1" dirty="0" smtClean="0"/>
          </a:p>
          <a:p>
            <a:endParaRPr lang="en-US" b="1" dirty="0"/>
          </a:p>
        </p:txBody>
      </p:sp>
      <p:sp>
        <p:nvSpPr>
          <p:cNvPr id="9" name="Rectangle 8"/>
          <p:cNvSpPr/>
          <p:nvPr/>
        </p:nvSpPr>
        <p:spPr>
          <a:xfrm>
            <a:off x="2286000" y="2274838"/>
            <a:ext cx="4572000" cy="369332"/>
          </a:xfrm>
          <a:prstGeom prst="rect">
            <a:avLst/>
          </a:prstGeom>
        </p:spPr>
        <p:txBody>
          <a:bodyPr>
            <a:spAutoFit/>
          </a:bodyPr>
          <a:lstStyle/>
          <a:p>
            <a:r>
              <a:rPr lang="en-US" dirty="0" smtClean="0"/>
              <a:t> </a:t>
            </a:r>
            <a:endParaRPr lang="en-US" dirty="0"/>
          </a:p>
        </p:txBody>
      </p:sp>
      <p:sp>
        <p:nvSpPr>
          <p:cNvPr id="11" name="Rectangle 10"/>
          <p:cNvSpPr/>
          <p:nvPr/>
        </p:nvSpPr>
        <p:spPr>
          <a:xfrm>
            <a:off x="609600" y="1021764"/>
            <a:ext cx="7907867" cy="5663089"/>
          </a:xfrm>
          <a:prstGeom prst="rect">
            <a:avLst/>
          </a:prstGeom>
        </p:spPr>
        <p:txBody>
          <a:bodyPr wrap="square">
            <a:spAutoFit/>
          </a:bodyPr>
          <a:lstStyle/>
          <a:p>
            <a:r>
              <a:rPr lang="en-US" dirty="0" smtClean="0">
                <a:latin typeface="Times New Roman" pitchFamily="18" charset="0"/>
                <a:cs typeface="Times New Roman" pitchFamily="18" charset="0"/>
              </a:rPr>
              <a:t>The International Council of Shopping Centers (ICSC) </a:t>
            </a:r>
            <a:r>
              <a:rPr lang="en-US" dirty="0" err="1" smtClean="0">
                <a:latin typeface="Times New Roman" pitchFamily="18" charset="0"/>
                <a:cs typeface="Times New Roman" pitchFamily="18" charset="0"/>
              </a:rPr>
              <a:t>deﬁnes</a:t>
            </a:r>
            <a:r>
              <a:rPr lang="en-US" dirty="0" smtClean="0">
                <a:latin typeface="Times New Roman" pitchFamily="18" charset="0"/>
                <a:cs typeface="Times New Roman" pitchFamily="18" charset="0"/>
              </a:rPr>
              <a:t> a convenience (village) center as follows: </a:t>
            </a:r>
          </a:p>
          <a:p>
            <a:endParaRPr lang="en-US" sz="1000" dirty="0" smtClean="0">
              <a:latin typeface="Times New Roman" pitchFamily="18" charset="0"/>
              <a:cs typeface="Times New Roman" pitchFamily="18" charset="0"/>
            </a:endParaRPr>
          </a:p>
          <a:p>
            <a:r>
              <a:rPr lang="en-US" i="1" dirty="0" smtClean="0">
                <a:latin typeface="Times New Roman" pitchFamily="18" charset="0"/>
                <a:cs typeface="Times New Roman" pitchFamily="18" charset="0"/>
              </a:rPr>
              <a:t>A Convenience Center provides for the sale of personal services and convenience goods similar to those of a neighborhood center. It contains a minimum of three stores, with a total gross leasable area of 30,000 square feet or less. Instead of being anchored by a supermarket, a convenience center usually is anchored by some type of personal/convenience services such as a minimarket.</a:t>
            </a:r>
            <a:r>
              <a:rPr lang="en-US" dirty="0" smtClean="0">
                <a:latin typeface="Times New Roman" pitchFamily="18" charset="0"/>
                <a:cs typeface="Times New Roman" pitchFamily="18" charset="0"/>
              </a:rPr>
              <a:t> </a:t>
            </a:r>
          </a:p>
          <a:p>
            <a:endParaRPr lang="en-US" sz="1000"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To be economically viable, a village center needs about 2,000 house­holds—the equivalent of two traditional neighborhood development (TND) neighborhoods. These centers should be located at the common entrance or intersection between two neighborhoods, preferably on the homebound side of the roadway. Locating a convenience center inside a neighborhood poses an economic challenge because of the smaller population and lower traffic levels unless the site is in a dense urban area. </a:t>
            </a:r>
          </a:p>
          <a:p>
            <a:endParaRPr lang="en-US" sz="1000"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Gibbs concludes, “Village centers are desirable neighborhood amenities and recommended for both new developments and as a resource for restoring historic neighborhoods. </a:t>
            </a:r>
            <a:endParaRPr lang="en-US" i="1" dirty="0" smtClean="0">
              <a:latin typeface="Times New Roman" pitchFamily="18" charset="0"/>
              <a:cs typeface="Times New Roman" pitchFamily="18" charset="0"/>
            </a:endParaRPr>
          </a:p>
          <a:p>
            <a:endParaRPr lang="en-US" dirty="0"/>
          </a:p>
        </p:txBody>
      </p:sp>
      <p:sp>
        <p:nvSpPr>
          <p:cNvPr id="13" name="TextBox 12"/>
          <p:cNvSpPr txBox="1"/>
          <p:nvPr/>
        </p:nvSpPr>
        <p:spPr>
          <a:xfrm>
            <a:off x="990590" y="6334780"/>
            <a:ext cx="7298271" cy="523220"/>
          </a:xfrm>
          <a:prstGeom prst="rect">
            <a:avLst/>
          </a:prstGeom>
          <a:noFill/>
        </p:spPr>
        <p:txBody>
          <a:bodyPr wrap="square" rtlCol="0">
            <a:spAutoFit/>
          </a:bodyPr>
          <a:lstStyle/>
          <a:p>
            <a:r>
              <a:rPr lang="en-US" sz="1400" dirty="0" smtClean="0"/>
              <a:t>Source: “Village Centers.” Offer Quick and Local Shopping” by Robert Gibbs in  Public Square, a CNU Journal, April 6, 2020.</a:t>
            </a:r>
            <a:endParaRPr lang="en-US" sz="1400" dirty="0"/>
          </a:p>
        </p:txBody>
      </p:sp>
      <p:pic>
        <p:nvPicPr>
          <p:cNvPr id="10" name="Picture 9" descr="border_contact_sheet.png"/>
          <p:cNvPicPr>
            <a:picLocks noChangeAspect="1"/>
          </p:cNvPicPr>
          <p:nvPr/>
        </p:nvPicPr>
        <p:blipFill>
          <a:blip r:embed="rId3" cstate="print"/>
          <a:stretch>
            <a:fillRect/>
          </a:stretch>
        </p:blipFill>
        <p:spPr>
          <a:xfrm>
            <a:off x="-560210" y="-548931"/>
            <a:ext cx="10287000" cy="9886951"/>
          </a:xfrm>
          <a:prstGeom prst="rect">
            <a:avLst/>
          </a:prstGeom>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65304" y="262906"/>
            <a:ext cx="4876800" cy="400110"/>
          </a:xfrm>
          <a:prstGeom prst="rect">
            <a:avLst/>
          </a:prstGeom>
          <a:noFill/>
        </p:spPr>
        <p:txBody>
          <a:bodyPr wrap="square" rtlCol="0">
            <a:spAutoFit/>
          </a:bodyPr>
          <a:lstStyle/>
          <a:p>
            <a:r>
              <a:rPr lang="en-US" sz="2000" b="1" dirty="0" smtClean="0">
                <a:latin typeface="Times New Roman" pitchFamily="18" charset="0"/>
                <a:cs typeface="Times New Roman" pitchFamily="18" charset="0"/>
              </a:rPr>
              <a:t>Civic Lot -Inspirations</a:t>
            </a:r>
            <a:endParaRPr lang="en-US" sz="2000" b="1" dirty="0">
              <a:latin typeface="Times New Roman" pitchFamily="18" charset="0"/>
              <a:cs typeface="Times New Roman" pitchFamily="18" charset="0"/>
            </a:endParaRPr>
          </a:p>
        </p:txBody>
      </p:sp>
      <p:sp>
        <p:nvSpPr>
          <p:cNvPr id="7" name="TextBox 6"/>
          <p:cNvSpPr txBox="1"/>
          <p:nvPr/>
        </p:nvSpPr>
        <p:spPr>
          <a:xfrm>
            <a:off x="1082359" y="6256848"/>
            <a:ext cx="7646774" cy="369332"/>
          </a:xfrm>
          <a:prstGeom prst="rect">
            <a:avLst/>
          </a:prstGeom>
          <a:noFill/>
        </p:spPr>
        <p:txBody>
          <a:bodyPr wrap="square" rtlCol="0">
            <a:spAutoFit/>
          </a:bodyPr>
          <a:lstStyle/>
          <a:p>
            <a:r>
              <a:rPr lang="en-US" dirty="0" smtClean="0"/>
              <a:t>Pavilion and Civic Green, Norton Commons, Prospect (outside of Louisville), KY</a:t>
            </a:r>
            <a:endParaRPr lang="en-US" dirty="0"/>
          </a:p>
        </p:txBody>
      </p:sp>
      <p:pic>
        <p:nvPicPr>
          <p:cNvPr id="572419" name="Picture 3" descr="https://www.nortoncommons.com/img/photos-16.jpg"/>
          <p:cNvPicPr>
            <a:picLocks noChangeAspect="1" noChangeArrowheads="1"/>
          </p:cNvPicPr>
          <p:nvPr/>
        </p:nvPicPr>
        <p:blipFill>
          <a:blip r:embed="rId2" cstate="print"/>
          <a:srcRect/>
          <a:stretch>
            <a:fillRect/>
          </a:stretch>
        </p:blipFill>
        <p:spPr bwMode="auto">
          <a:xfrm>
            <a:off x="1561042" y="1600200"/>
            <a:ext cx="5715000" cy="4286250"/>
          </a:xfrm>
          <a:prstGeom prst="rect">
            <a:avLst/>
          </a:prstGeom>
          <a:noFill/>
        </p:spPr>
      </p:pic>
      <p:pic>
        <p:nvPicPr>
          <p:cNvPr id="10" name="Picture 9" descr="border_contact_sheet.png"/>
          <p:cNvPicPr>
            <a:picLocks noChangeAspect="1"/>
          </p:cNvPicPr>
          <p:nvPr/>
        </p:nvPicPr>
        <p:blipFill>
          <a:blip r:embed="rId3" cstate="print"/>
          <a:stretch>
            <a:fillRect/>
          </a:stretch>
        </p:blipFill>
        <p:spPr>
          <a:xfrm>
            <a:off x="-560210" y="-548931"/>
            <a:ext cx="10287000" cy="9886951"/>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65304" y="262906"/>
            <a:ext cx="4876800" cy="400110"/>
          </a:xfrm>
          <a:prstGeom prst="rect">
            <a:avLst/>
          </a:prstGeom>
          <a:noFill/>
        </p:spPr>
        <p:txBody>
          <a:bodyPr wrap="square" rtlCol="0">
            <a:spAutoFit/>
          </a:bodyPr>
          <a:lstStyle/>
          <a:p>
            <a:r>
              <a:rPr lang="en-US" sz="2000" b="1" dirty="0" smtClean="0">
                <a:latin typeface="Times New Roman" pitchFamily="18" charset="0"/>
                <a:cs typeface="Times New Roman" pitchFamily="18" charset="0"/>
              </a:rPr>
              <a:t>Civic Lot -Inspirations</a:t>
            </a:r>
            <a:endParaRPr lang="en-US" sz="2000" b="1" dirty="0">
              <a:latin typeface="Times New Roman" pitchFamily="18" charset="0"/>
              <a:cs typeface="Times New Roman" pitchFamily="18" charset="0"/>
            </a:endParaRPr>
          </a:p>
        </p:txBody>
      </p:sp>
      <p:sp>
        <p:nvSpPr>
          <p:cNvPr id="4" name="TextBox 3"/>
          <p:cNvSpPr txBox="1"/>
          <p:nvPr/>
        </p:nvSpPr>
        <p:spPr>
          <a:xfrm>
            <a:off x="1082359" y="6256848"/>
            <a:ext cx="6300573" cy="369332"/>
          </a:xfrm>
          <a:prstGeom prst="rect">
            <a:avLst/>
          </a:prstGeom>
          <a:noFill/>
        </p:spPr>
        <p:txBody>
          <a:bodyPr wrap="square" rtlCol="0">
            <a:spAutoFit/>
          </a:bodyPr>
          <a:lstStyle/>
          <a:p>
            <a:r>
              <a:rPr lang="en-US" dirty="0" smtClean="0"/>
              <a:t>Post Office – Habersham Post Office, Beaufort, SC</a:t>
            </a:r>
            <a:endParaRPr lang="en-US" dirty="0"/>
          </a:p>
        </p:txBody>
      </p:sp>
      <p:pic>
        <p:nvPicPr>
          <p:cNvPr id="583682" name="Picture 2" descr="https://img1.southernliving.timeinc.net/sites/default/files/styles/4_3_horizontal_inbody_900x506/public/image/2016/07/main/habersham-post-office-building.jpg?itok=CM80hpE7"/>
          <p:cNvPicPr>
            <a:picLocks noChangeAspect="1" noChangeArrowheads="1"/>
          </p:cNvPicPr>
          <p:nvPr/>
        </p:nvPicPr>
        <p:blipFill>
          <a:blip r:embed="rId2" cstate="print"/>
          <a:srcRect/>
          <a:stretch>
            <a:fillRect/>
          </a:stretch>
        </p:blipFill>
        <p:spPr bwMode="auto">
          <a:xfrm>
            <a:off x="257173" y="875242"/>
            <a:ext cx="8610359" cy="4846320"/>
          </a:xfrm>
          <a:prstGeom prst="rect">
            <a:avLst/>
          </a:prstGeom>
          <a:noFill/>
        </p:spPr>
      </p:pic>
      <p:pic>
        <p:nvPicPr>
          <p:cNvPr id="5" name="Picture 4" descr="border_contact_sheet.png"/>
          <p:cNvPicPr>
            <a:picLocks noChangeAspect="1"/>
          </p:cNvPicPr>
          <p:nvPr/>
        </p:nvPicPr>
        <p:blipFill>
          <a:blip r:embed="rId3" cstate="print"/>
          <a:stretch>
            <a:fillRect/>
          </a:stretch>
        </p:blipFill>
        <p:spPr>
          <a:xfrm>
            <a:off x="-560210" y="-548931"/>
            <a:ext cx="10287000" cy="9886951"/>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65304" y="262906"/>
            <a:ext cx="4876800" cy="400110"/>
          </a:xfrm>
          <a:prstGeom prst="rect">
            <a:avLst/>
          </a:prstGeom>
          <a:noFill/>
        </p:spPr>
        <p:txBody>
          <a:bodyPr wrap="square" rtlCol="0">
            <a:spAutoFit/>
          </a:bodyPr>
          <a:lstStyle/>
          <a:p>
            <a:r>
              <a:rPr lang="en-US" sz="2000" b="1" dirty="0" smtClean="0">
                <a:latin typeface="Times New Roman" pitchFamily="18" charset="0"/>
                <a:cs typeface="Times New Roman" pitchFamily="18" charset="0"/>
              </a:rPr>
              <a:t>Civic Lot - Inspirations</a:t>
            </a:r>
            <a:endParaRPr lang="en-US" sz="2000" b="1" dirty="0">
              <a:latin typeface="Times New Roman" pitchFamily="18" charset="0"/>
              <a:cs typeface="Times New Roman" pitchFamily="18" charset="0"/>
            </a:endParaRPr>
          </a:p>
        </p:txBody>
      </p:sp>
      <p:pic>
        <p:nvPicPr>
          <p:cNvPr id="237570" name="Picture 2"/>
          <p:cNvPicPr>
            <a:picLocks noChangeAspect="1" noChangeArrowheads="1"/>
          </p:cNvPicPr>
          <p:nvPr/>
        </p:nvPicPr>
        <p:blipFill>
          <a:blip r:embed="rId2" cstate="print"/>
          <a:srcRect/>
          <a:stretch>
            <a:fillRect/>
          </a:stretch>
        </p:blipFill>
        <p:spPr bwMode="auto">
          <a:xfrm>
            <a:off x="993936" y="731520"/>
            <a:ext cx="7156128" cy="5367528"/>
          </a:xfrm>
          <a:prstGeom prst="rect">
            <a:avLst/>
          </a:prstGeom>
          <a:noFill/>
          <a:ln w="9525">
            <a:noFill/>
            <a:miter lim="800000"/>
            <a:headEnd/>
            <a:tailEnd/>
          </a:ln>
          <a:effectLst/>
        </p:spPr>
      </p:pic>
      <p:sp>
        <p:nvSpPr>
          <p:cNvPr id="4" name="TextBox 3"/>
          <p:cNvSpPr txBox="1"/>
          <p:nvPr/>
        </p:nvSpPr>
        <p:spPr>
          <a:xfrm>
            <a:off x="1082360" y="6256848"/>
            <a:ext cx="6078294" cy="369332"/>
          </a:xfrm>
          <a:prstGeom prst="rect">
            <a:avLst/>
          </a:prstGeom>
          <a:noFill/>
        </p:spPr>
        <p:txBody>
          <a:bodyPr wrap="square" rtlCol="0">
            <a:spAutoFit/>
          </a:bodyPr>
          <a:lstStyle/>
          <a:p>
            <a:r>
              <a:rPr lang="en-US" dirty="0" smtClean="0"/>
              <a:t>Chair Circle in the Civic Green – </a:t>
            </a:r>
            <a:r>
              <a:rPr lang="en-US" dirty="0" err="1" smtClean="0"/>
              <a:t>Kentlands</a:t>
            </a:r>
            <a:r>
              <a:rPr lang="en-US" dirty="0" smtClean="0"/>
              <a:t>, Gaithersburg, MD</a:t>
            </a:r>
            <a:endParaRPr lang="en-US" dirty="0"/>
          </a:p>
        </p:txBody>
      </p:sp>
      <p:pic>
        <p:nvPicPr>
          <p:cNvPr id="5" name="Picture 4" descr="border_contact_sheet.png"/>
          <p:cNvPicPr>
            <a:picLocks noChangeAspect="1"/>
          </p:cNvPicPr>
          <p:nvPr/>
        </p:nvPicPr>
        <p:blipFill>
          <a:blip r:embed="rId3" cstate="print"/>
          <a:stretch>
            <a:fillRect/>
          </a:stretch>
        </p:blipFill>
        <p:spPr>
          <a:xfrm>
            <a:off x="-560210" y="-548931"/>
            <a:ext cx="10287000" cy="9886951"/>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65304" y="262906"/>
            <a:ext cx="4876800" cy="400110"/>
          </a:xfrm>
          <a:prstGeom prst="rect">
            <a:avLst/>
          </a:prstGeom>
          <a:noFill/>
        </p:spPr>
        <p:txBody>
          <a:bodyPr wrap="square" rtlCol="0">
            <a:spAutoFit/>
          </a:bodyPr>
          <a:lstStyle/>
          <a:p>
            <a:r>
              <a:rPr lang="en-US" sz="2000" b="1" dirty="0" smtClean="0">
                <a:latin typeface="Times New Roman" pitchFamily="18" charset="0"/>
                <a:cs typeface="Times New Roman" pitchFamily="18" charset="0"/>
              </a:rPr>
              <a:t>Civic Lot -Inspirations</a:t>
            </a:r>
            <a:endParaRPr lang="en-US" sz="2000" b="1" dirty="0">
              <a:latin typeface="Times New Roman" pitchFamily="18" charset="0"/>
              <a:cs typeface="Times New Roman" pitchFamily="18" charset="0"/>
            </a:endParaRPr>
          </a:p>
        </p:txBody>
      </p:sp>
      <p:sp>
        <p:nvSpPr>
          <p:cNvPr id="3" name="TextBox 2"/>
          <p:cNvSpPr txBox="1"/>
          <p:nvPr/>
        </p:nvSpPr>
        <p:spPr>
          <a:xfrm>
            <a:off x="1082359" y="6256848"/>
            <a:ext cx="7485908" cy="369332"/>
          </a:xfrm>
          <a:prstGeom prst="rect">
            <a:avLst/>
          </a:prstGeom>
          <a:noFill/>
        </p:spPr>
        <p:txBody>
          <a:bodyPr wrap="square" rtlCol="0">
            <a:spAutoFit/>
          </a:bodyPr>
          <a:lstStyle/>
          <a:p>
            <a:r>
              <a:rPr lang="en-US" dirty="0" smtClean="0"/>
              <a:t>Children’s Theater in a civic green, New Town at St. Charles, St. Charles, MO</a:t>
            </a:r>
            <a:endParaRPr lang="en-US" dirty="0"/>
          </a:p>
        </p:txBody>
      </p:sp>
      <p:pic>
        <p:nvPicPr>
          <p:cNvPr id="248834" name="Picture 2"/>
          <p:cNvPicPr>
            <a:picLocks noChangeAspect="1" noChangeArrowheads="1"/>
          </p:cNvPicPr>
          <p:nvPr/>
        </p:nvPicPr>
        <p:blipFill>
          <a:blip r:embed="rId2" cstate="print"/>
          <a:srcRect/>
          <a:stretch>
            <a:fillRect/>
          </a:stretch>
        </p:blipFill>
        <p:spPr bwMode="auto">
          <a:xfrm>
            <a:off x="994012" y="731520"/>
            <a:ext cx="7155977" cy="5367528"/>
          </a:xfrm>
          <a:prstGeom prst="rect">
            <a:avLst/>
          </a:prstGeom>
          <a:noFill/>
          <a:ln w="9525">
            <a:noFill/>
            <a:miter lim="800000"/>
            <a:headEnd/>
            <a:tailEnd/>
          </a:ln>
          <a:effectLst/>
        </p:spPr>
      </p:pic>
      <p:pic>
        <p:nvPicPr>
          <p:cNvPr id="6" name="Picture 5" descr="border_contact_sheet.png"/>
          <p:cNvPicPr>
            <a:picLocks noChangeAspect="1"/>
          </p:cNvPicPr>
          <p:nvPr/>
        </p:nvPicPr>
        <p:blipFill>
          <a:blip r:embed="rId3" cstate="print"/>
          <a:stretch>
            <a:fillRect/>
          </a:stretch>
        </p:blipFill>
        <p:spPr>
          <a:xfrm>
            <a:off x="-560210" y="-548931"/>
            <a:ext cx="10287000" cy="9886951"/>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65304" y="262906"/>
            <a:ext cx="4876800" cy="400110"/>
          </a:xfrm>
          <a:prstGeom prst="rect">
            <a:avLst/>
          </a:prstGeom>
          <a:noFill/>
        </p:spPr>
        <p:txBody>
          <a:bodyPr wrap="square" rtlCol="0">
            <a:spAutoFit/>
          </a:bodyPr>
          <a:lstStyle/>
          <a:p>
            <a:r>
              <a:rPr lang="en-US" sz="2000" b="1" dirty="0" smtClean="0">
                <a:latin typeface="Times New Roman" pitchFamily="18" charset="0"/>
                <a:cs typeface="Times New Roman" pitchFamily="18" charset="0"/>
              </a:rPr>
              <a:t>Civic Lot -Inspirations</a:t>
            </a:r>
            <a:endParaRPr lang="en-US" sz="2000" b="1" dirty="0">
              <a:latin typeface="Times New Roman" pitchFamily="18" charset="0"/>
              <a:cs typeface="Times New Roman" pitchFamily="18" charset="0"/>
            </a:endParaRPr>
          </a:p>
        </p:txBody>
      </p:sp>
      <p:sp>
        <p:nvSpPr>
          <p:cNvPr id="3" name="TextBox 2"/>
          <p:cNvSpPr txBox="1"/>
          <p:nvPr/>
        </p:nvSpPr>
        <p:spPr>
          <a:xfrm>
            <a:off x="1082360" y="6256848"/>
            <a:ext cx="6026778" cy="369332"/>
          </a:xfrm>
          <a:prstGeom prst="rect">
            <a:avLst/>
          </a:prstGeom>
          <a:noFill/>
        </p:spPr>
        <p:txBody>
          <a:bodyPr wrap="square" rtlCol="0">
            <a:spAutoFit/>
          </a:bodyPr>
          <a:lstStyle/>
          <a:p>
            <a:r>
              <a:rPr lang="en-US" dirty="0" smtClean="0"/>
              <a:t>Tot Lot, </a:t>
            </a:r>
            <a:r>
              <a:rPr lang="en-US" dirty="0" err="1" smtClean="0"/>
              <a:t>Bradburn</a:t>
            </a:r>
            <a:r>
              <a:rPr lang="en-US" dirty="0" smtClean="0"/>
              <a:t> in Westminster, CO</a:t>
            </a:r>
            <a:endParaRPr lang="en-US" dirty="0"/>
          </a:p>
        </p:txBody>
      </p:sp>
      <p:pic>
        <p:nvPicPr>
          <p:cNvPr id="683010" name="Picture 2"/>
          <p:cNvPicPr>
            <a:picLocks noChangeAspect="1" noChangeArrowheads="1"/>
          </p:cNvPicPr>
          <p:nvPr/>
        </p:nvPicPr>
        <p:blipFill>
          <a:blip r:embed="rId2" cstate="print"/>
          <a:srcRect/>
          <a:stretch>
            <a:fillRect/>
          </a:stretch>
        </p:blipFill>
        <p:spPr bwMode="auto">
          <a:xfrm>
            <a:off x="996696" y="731520"/>
            <a:ext cx="7155976" cy="5367528"/>
          </a:xfrm>
          <a:prstGeom prst="rect">
            <a:avLst/>
          </a:prstGeom>
          <a:noFill/>
          <a:ln w="9525">
            <a:noFill/>
            <a:miter lim="800000"/>
            <a:headEnd/>
            <a:tailEnd/>
          </a:ln>
          <a:effectLst/>
        </p:spPr>
      </p:pic>
      <p:pic>
        <p:nvPicPr>
          <p:cNvPr id="6" name="Picture 5" descr="border_contact_sheet.png"/>
          <p:cNvPicPr>
            <a:picLocks noChangeAspect="1"/>
          </p:cNvPicPr>
          <p:nvPr/>
        </p:nvPicPr>
        <p:blipFill>
          <a:blip r:embed="rId3" cstate="print"/>
          <a:stretch>
            <a:fillRect/>
          </a:stretch>
        </p:blipFill>
        <p:spPr>
          <a:xfrm>
            <a:off x="-560210" y="-548931"/>
            <a:ext cx="10287000" cy="9886951"/>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order_contact_sheet.png"/>
          <p:cNvPicPr>
            <a:picLocks noChangeAspect="1"/>
          </p:cNvPicPr>
          <p:nvPr/>
        </p:nvPicPr>
        <p:blipFill>
          <a:blip r:embed="rId2" cstate="print"/>
          <a:stretch>
            <a:fillRect/>
          </a:stretch>
        </p:blipFill>
        <p:spPr>
          <a:xfrm>
            <a:off x="-560210" y="-548931"/>
            <a:ext cx="10287000" cy="9886951"/>
          </a:xfrm>
          <a:prstGeom prst="rect">
            <a:avLst/>
          </a:prstGeom>
        </p:spPr>
      </p:pic>
      <p:sp>
        <p:nvSpPr>
          <p:cNvPr id="9" name="TextBox 8"/>
          <p:cNvSpPr txBox="1"/>
          <p:nvPr/>
        </p:nvSpPr>
        <p:spPr>
          <a:xfrm>
            <a:off x="765304" y="262906"/>
            <a:ext cx="4876800" cy="400110"/>
          </a:xfrm>
          <a:prstGeom prst="rect">
            <a:avLst/>
          </a:prstGeom>
          <a:noFill/>
        </p:spPr>
        <p:txBody>
          <a:bodyPr wrap="square" rtlCol="0">
            <a:spAutoFit/>
          </a:bodyPr>
          <a:lstStyle/>
          <a:p>
            <a:r>
              <a:rPr lang="en-US" sz="2000" b="1" dirty="0" smtClean="0">
                <a:latin typeface="Times New Roman" pitchFamily="18" charset="0"/>
                <a:cs typeface="Times New Roman" pitchFamily="18" charset="0"/>
              </a:rPr>
              <a:t>Civic Lot -Inspirations</a:t>
            </a:r>
            <a:endParaRPr lang="en-US" sz="2000" b="1" dirty="0">
              <a:latin typeface="Times New Roman" pitchFamily="18" charset="0"/>
              <a:cs typeface="Times New Roman" pitchFamily="18" charset="0"/>
            </a:endParaRPr>
          </a:p>
        </p:txBody>
      </p:sp>
      <p:sp>
        <p:nvSpPr>
          <p:cNvPr id="7" name="TextBox 6"/>
          <p:cNvSpPr txBox="1"/>
          <p:nvPr/>
        </p:nvSpPr>
        <p:spPr>
          <a:xfrm>
            <a:off x="1082359" y="6256848"/>
            <a:ext cx="7367374" cy="369332"/>
          </a:xfrm>
          <a:prstGeom prst="rect">
            <a:avLst/>
          </a:prstGeom>
          <a:noFill/>
        </p:spPr>
        <p:txBody>
          <a:bodyPr wrap="square" rtlCol="0">
            <a:spAutoFit/>
          </a:bodyPr>
          <a:lstStyle/>
          <a:p>
            <a:r>
              <a:rPr lang="en-US" dirty="0" smtClean="0"/>
              <a:t>Playground, Norton Commons, Prospect (outside of Louisville), KY</a:t>
            </a:r>
            <a:endParaRPr lang="en-US" dirty="0"/>
          </a:p>
        </p:txBody>
      </p:sp>
      <p:pic>
        <p:nvPicPr>
          <p:cNvPr id="573442" name="Picture 2" descr="https://www.nortoncommons.com/img/a_photos-02.jpg"/>
          <p:cNvPicPr>
            <a:picLocks noChangeAspect="1" noChangeArrowheads="1"/>
          </p:cNvPicPr>
          <p:nvPr/>
        </p:nvPicPr>
        <p:blipFill>
          <a:blip r:embed="rId3" cstate="print"/>
          <a:srcRect/>
          <a:stretch>
            <a:fillRect/>
          </a:stretch>
        </p:blipFill>
        <p:spPr bwMode="auto">
          <a:xfrm>
            <a:off x="1704975" y="1346200"/>
            <a:ext cx="5715000" cy="4286250"/>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65304" y="262906"/>
            <a:ext cx="4876800" cy="400110"/>
          </a:xfrm>
          <a:prstGeom prst="rect">
            <a:avLst/>
          </a:prstGeom>
          <a:noFill/>
        </p:spPr>
        <p:txBody>
          <a:bodyPr wrap="square" rtlCol="0">
            <a:spAutoFit/>
          </a:bodyPr>
          <a:lstStyle/>
          <a:p>
            <a:r>
              <a:rPr lang="en-US" sz="2000" b="1" dirty="0" smtClean="0">
                <a:latin typeface="Times New Roman" pitchFamily="18" charset="0"/>
                <a:cs typeface="Times New Roman" pitchFamily="18" charset="0"/>
              </a:rPr>
              <a:t>Civic Lot -Inspirations</a:t>
            </a:r>
            <a:endParaRPr lang="en-US" sz="2000" b="1" dirty="0">
              <a:latin typeface="Times New Roman" pitchFamily="18" charset="0"/>
              <a:cs typeface="Times New Roman" pitchFamily="18" charset="0"/>
            </a:endParaRPr>
          </a:p>
        </p:txBody>
      </p:sp>
      <p:sp>
        <p:nvSpPr>
          <p:cNvPr id="7" name="TextBox 6"/>
          <p:cNvSpPr txBox="1"/>
          <p:nvPr/>
        </p:nvSpPr>
        <p:spPr>
          <a:xfrm>
            <a:off x="1082359" y="6256848"/>
            <a:ext cx="7367374" cy="369332"/>
          </a:xfrm>
          <a:prstGeom prst="rect">
            <a:avLst/>
          </a:prstGeom>
          <a:noFill/>
        </p:spPr>
        <p:txBody>
          <a:bodyPr wrap="square" rtlCol="0">
            <a:spAutoFit/>
          </a:bodyPr>
          <a:lstStyle/>
          <a:p>
            <a:r>
              <a:rPr lang="en-US" dirty="0" smtClean="0"/>
              <a:t>Just a simple hill . . . . Or a digging hill like in Carlton Landing</a:t>
            </a:r>
            <a:endParaRPr lang="en-US" dirty="0"/>
          </a:p>
        </p:txBody>
      </p:sp>
      <p:pic>
        <p:nvPicPr>
          <p:cNvPr id="568324" name="Picture 4" descr="https://static01.nyt.com/images/2012/06/24/nyregion/24ARTSWE2_SPAN/24ARTSWE2_SPAN-superJumbo.jpg"/>
          <p:cNvPicPr>
            <a:picLocks noChangeAspect="1" noChangeArrowheads="1"/>
          </p:cNvPicPr>
          <p:nvPr/>
        </p:nvPicPr>
        <p:blipFill>
          <a:blip r:embed="rId2" cstate="print"/>
          <a:srcRect/>
          <a:stretch>
            <a:fillRect/>
          </a:stretch>
        </p:blipFill>
        <p:spPr bwMode="auto">
          <a:xfrm>
            <a:off x="155582" y="-6240463"/>
            <a:ext cx="7957223" cy="5303520"/>
          </a:xfrm>
          <a:prstGeom prst="rect">
            <a:avLst/>
          </a:prstGeom>
          <a:noFill/>
        </p:spPr>
      </p:pic>
      <p:pic>
        <p:nvPicPr>
          <p:cNvPr id="623618" name="Picture 2" descr="C:\Users\User\Documents\TND Pictures\Amenities\Hill\Blue Berry Hill, Florence Gardens, Gulf Port 3.jpg"/>
          <p:cNvPicPr>
            <a:picLocks noChangeAspect="1" noChangeArrowheads="1"/>
          </p:cNvPicPr>
          <p:nvPr/>
        </p:nvPicPr>
        <p:blipFill>
          <a:blip r:embed="rId3" cstate="print"/>
          <a:srcRect/>
          <a:stretch>
            <a:fillRect/>
          </a:stretch>
        </p:blipFill>
        <p:spPr bwMode="auto">
          <a:xfrm>
            <a:off x="605226" y="731520"/>
            <a:ext cx="7924778" cy="5303520"/>
          </a:xfrm>
          <a:prstGeom prst="rect">
            <a:avLst/>
          </a:prstGeom>
          <a:noFill/>
        </p:spPr>
      </p:pic>
      <p:pic>
        <p:nvPicPr>
          <p:cNvPr id="5" name="Picture 4" descr="border_contact_sheet.png"/>
          <p:cNvPicPr>
            <a:picLocks noChangeAspect="1"/>
          </p:cNvPicPr>
          <p:nvPr/>
        </p:nvPicPr>
        <p:blipFill>
          <a:blip r:embed="rId4" cstate="print"/>
          <a:stretch>
            <a:fillRect/>
          </a:stretch>
        </p:blipFill>
        <p:spPr>
          <a:xfrm>
            <a:off x="-560210" y="-548931"/>
            <a:ext cx="10287000" cy="9886951"/>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65304" y="262906"/>
            <a:ext cx="4876800" cy="400110"/>
          </a:xfrm>
          <a:prstGeom prst="rect">
            <a:avLst/>
          </a:prstGeom>
          <a:noFill/>
        </p:spPr>
        <p:txBody>
          <a:bodyPr wrap="square" rtlCol="0">
            <a:spAutoFit/>
          </a:bodyPr>
          <a:lstStyle/>
          <a:p>
            <a:r>
              <a:rPr lang="en-US" sz="2000" b="1" dirty="0" smtClean="0">
                <a:latin typeface="Times New Roman" pitchFamily="18" charset="0"/>
                <a:cs typeface="Times New Roman" pitchFamily="18" charset="0"/>
              </a:rPr>
              <a:t>Civic Lot -Inspirations</a:t>
            </a:r>
            <a:endParaRPr lang="en-US" sz="2000" b="1" dirty="0">
              <a:latin typeface="Times New Roman" pitchFamily="18" charset="0"/>
              <a:cs typeface="Times New Roman" pitchFamily="18" charset="0"/>
            </a:endParaRPr>
          </a:p>
        </p:txBody>
      </p:sp>
      <p:sp>
        <p:nvSpPr>
          <p:cNvPr id="7" name="TextBox 6"/>
          <p:cNvSpPr txBox="1"/>
          <p:nvPr/>
        </p:nvSpPr>
        <p:spPr>
          <a:xfrm>
            <a:off x="1082359" y="6256848"/>
            <a:ext cx="7367374" cy="369332"/>
          </a:xfrm>
          <a:prstGeom prst="rect">
            <a:avLst/>
          </a:prstGeom>
          <a:noFill/>
        </p:spPr>
        <p:txBody>
          <a:bodyPr wrap="square" rtlCol="0">
            <a:spAutoFit/>
          </a:bodyPr>
          <a:lstStyle/>
          <a:p>
            <a:r>
              <a:rPr lang="en-US" dirty="0" smtClean="0"/>
              <a:t>Aeolian Harp – a wind powered instrument</a:t>
            </a:r>
            <a:endParaRPr lang="en-US" dirty="0"/>
          </a:p>
        </p:txBody>
      </p:sp>
      <p:pic>
        <p:nvPicPr>
          <p:cNvPr id="569348" name="Picture 4" descr="https://cdn.designrulz.com/wp-content/uploads/2012/09/Aeolus-Acoustic-Pavilion-designrulz-1.jpeg"/>
          <p:cNvPicPr>
            <a:picLocks noChangeAspect="1" noChangeArrowheads="1"/>
          </p:cNvPicPr>
          <p:nvPr/>
        </p:nvPicPr>
        <p:blipFill>
          <a:blip r:embed="rId2" cstate="print"/>
          <a:srcRect/>
          <a:stretch>
            <a:fillRect/>
          </a:stretch>
        </p:blipFill>
        <p:spPr bwMode="auto">
          <a:xfrm>
            <a:off x="1005840" y="731520"/>
            <a:ext cx="4918590" cy="5303520"/>
          </a:xfrm>
          <a:prstGeom prst="rect">
            <a:avLst/>
          </a:prstGeom>
          <a:noFill/>
        </p:spPr>
      </p:pic>
      <p:pic>
        <p:nvPicPr>
          <p:cNvPr id="5" name="Picture 4" descr="border_contact_sheet.png"/>
          <p:cNvPicPr>
            <a:picLocks noChangeAspect="1"/>
          </p:cNvPicPr>
          <p:nvPr/>
        </p:nvPicPr>
        <p:blipFill>
          <a:blip r:embed="rId3" cstate="print"/>
          <a:stretch>
            <a:fillRect/>
          </a:stretch>
        </p:blipFill>
        <p:spPr>
          <a:xfrm>
            <a:off x="-560210" y="-548931"/>
            <a:ext cx="10287000" cy="9886951"/>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65304" y="262906"/>
            <a:ext cx="4876800" cy="400110"/>
          </a:xfrm>
          <a:prstGeom prst="rect">
            <a:avLst/>
          </a:prstGeom>
          <a:noFill/>
        </p:spPr>
        <p:txBody>
          <a:bodyPr wrap="square" rtlCol="0">
            <a:spAutoFit/>
          </a:bodyPr>
          <a:lstStyle/>
          <a:p>
            <a:r>
              <a:rPr lang="en-US" sz="2000" b="1" dirty="0" smtClean="0">
                <a:latin typeface="Times New Roman" pitchFamily="18" charset="0"/>
                <a:cs typeface="Times New Roman" pitchFamily="18" charset="0"/>
              </a:rPr>
              <a:t>Civic Lot -Inspirations</a:t>
            </a:r>
            <a:endParaRPr lang="en-US" sz="2000" b="1" dirty="0">
              <a:latin typeface="Times New Roman" pitchFamily="18" charset="0"/>
              <a:cs typeface="Times New Roman" pitchFamily="18" charset="0"/>
            </a:endParaRPr>
          </a:p>
        </p:txBody>
      </p:sp>
      <p:sp>
        <p:nvSpPr>
          <p:cNvPr id="7" name="TextBox 6"/>
          <p:cNvSpPr txBox="1"/>
          <p:nvPr/>
        </p:nvSpPr>
        <p:spPr>
          <a:xfrm>
            <a:off x="1082359" y="6256848"/>
            <a:ext cx="7367374" cy="369332"/>
          </a:xfrm>
          <a:prstGeom prst="rect">
            <a:avLst/>
          </a:prstGeom>
          <a:noFill/>
        </p:spPr>
        <p:txBody>
          <a:bodyPr wrap="square" rtlCol="0">
            <a:spAutoFit/>
          </a:bodyPr>
          <a:lstStyle/>
          <a:p>
            <a:r>
              <a:rPr lang="en-US" dirty="0" smtClean="0"/>
              <a:t>Just simple games</a:t>
            </a:r>
            <a:endParaRPr lang="en-US" dirty="0"/>
          </a:p>
        </p:txBody>
      </p:sp>
      <p:pic>
        <p:nvPicPr>
          <p:cNvPr id="625666" name="Picture 2" descr="C:\Users\User\Documents\TND Pictures\Amenities\Games\1976_43596093093_43579678093_1114076_6902_n.jpg"/>
          <p:cNvPicPr>
            <a:picLocks noChangeAspect="1" noChangeArrowheads="1"/>
          </p:cNvPicPr>
          <p:nvPr/>
        </p:nvPicPr>
        <p:blipFill>
          <a:blip r:embed="rId2" cstate="print"/>
          <a:srcRect/>
          <a:stretch>
            <a:fillRect/>
          </a:stretch>
        </p:blipFill>
        <p:spPr bwMode="auto">
          <a:xfrm>
            <a:off x="1005840" y="731520"/>
            <a:ext cx="7968452" cy="5303520"/>
          </a:xfrm>
          <a:prstGeom prst="rect">
            <a:avLst/>
          </a:prstGeom>
          <a:noFill/>
        </p:spPr>
      </p:pic>
      <p:pic>
        <p:nvPicPr>
          <p:cNvPr id="6" name="Picture 5" descr="border_contact_sheet.png"/>
          <p:cNvPicPr>
            <a:picLocks noChangeAspect="1"/>
          </p:cNvPicPr>
          <p:nvPr/>
        </p:nvPicPr>
        <p:blipFill>
          <a:blip r:embed="rId3" cstate="print"/>
          <a:stretch>
            <a:fillRect/>
          </a:stretch>
        </p:blipFill>
        <p:spPr>
          <a:xfrm>
            <a:off x="-560210" y="-548931"/>
            <a:ext cx="10287000" cy="9886951"/>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order_contact_sheet.png"/>
          <p:cNvPicPr>
            <a:picLocks noChangeAspect="1"/>
          </p:cNvPicPr>
          <p:nvPr/>
        </p:nvPicPr>
        <p:blipFill>
          <a:blip r:embed="rId2" cstate="print"/>
          <a:stretch>
            <a:fillRect/>
          </a:stretch>
        </p:blipFill>
        <p:spPr>
          <a:xfrm>
            <a:off x="-560210" y="-548931"/>
            <a:ext cx="10287000" cy="9886951"/>
          </a:xfrm>
          <a:prstGeom prst="rect">
            <a:avLst/>
          </a:prstGeom>
        </p:spPr>
      </p:pic>
      <p:sp>
        <p:nvSpPr>
          <p:cNvPr id="9" name="TextBox 8"/>
          <p:cNvSpPr txBox="1"/>
          <p:nvPr/>
        </p:nvSpPr>
        <p:spPr>
          <a:xfrm>
            <a:off x="765304" y="262906"/>
            <a:ext cx="4876800" cy="400110"/>
          </a:xfrm>
          <a:prstGeom prst="rect">
            <a:avLst/>
          </a:prstGeom>
          <a:noFill/>
        </p:spPr>
        <p:txBody>
          <a:bodyPr wrap="square" rtlCol="0">
            <a:spAutoFit/>
          </a:bodyPr>
          <a:lstStyle/>
          <a:p>
            <a:r>
              <a:rPr lang="en-US" sz="2000" b="1" dirty="0" smtClean="0">
                <a:latin typeface="Times New Roman" pitchFamily="18" charset="0"/>
                <a:cs typeface="Times New Roman" pitchFamily="18" charset="0"/>
              </a:rPr>
              <a:t>Civic Lot -Inspirations</a:t>
            </a:r>
            <a:endParaRPr lang="en-US" sz="2000" b="1" dirty="0">
              <a:latin typeface="Times New Roman" pitchFamily="18" charset="0"/>
              <a:cs typeface="Times New Roman" pitchFamily="18" charset="0"/>
            </a:endParaRPr>
          </a:p>
        </p:txBody>
      </p:sp>
      <p:pic>
        <p:nvPicPr>
          <p:cNvPr id="512002" name="Picture 2" descr="Image may contain: one or more people, crowd, sky, cloud and outdoor"/>
          <p:cNvPicPr>
            <a:picLocks noChangeAspect="1" noChangeArrowheads="1"/>
          </p:cNvPicPr>
          <p:nvPr/>
        </p:nvPicPr>
        <p:blipFill>
          <a:blip r:embed="rId3" cstate="print"/>
          <a:srcRect/>
          <a:stretch>
            <a:fillRect/>
          </a:stretch>
        </p:blipFill>
        <p:spPr bwMode="auto">
          <a:xfrm>
            <a:off x="590999" y="818283"/>
            <a:ext cx="7955279" cy="5303520"/>
          </a:xfrm>
          <a:prstGeom prst="rect">
            <a:avLst/>
          </a:prstGeom>
          <a:noFill/>
        </p:spPr>
      </p:pic>
      <p:sp>
        <p:nvSpPr>
          <p:cNvPr id="8" name="TextBox 7"/>
          <p:cNvSpPr txBox="1"/>
          <p:nvPr/>
        </p:nvSpPr>
        <p:spPr>
          <a:xfrm>
            <a:off x="1082359" y="6256848"/>
            <a:ext cx="7367374" cy="646331"/>
          </a:xfrm>
          <a:prstGeom prst="rect">
            <a:avLst/>
          </a:prstGeom>
          <a:noFill/>
        </p:spPr>
        <p:txBody>
          <a:bodyPr wrap="square" rtlCol="0">
            <a:spAutoFit/>
          </a:bodyPr>
          <a:lstStyle/>
          <a:p>
            <a:r>
              <a:rPr lang="en-US" dirty="0" smtClean="0"/>
              <a:t>Amphitheater, Norton Commons, Prospect, (outside of Louisville), KY</a:t>
            </a:r>
          </a:p>
          <a:p>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5613394" y="2506179"/>
            <a:ext cx="3081874" cy="369332"/>
          </a:xfrm>
          <a:prstGeom prst="rect">
            <a:avLst/>
          </a:prstGeom>
          <a:solidFill>
            <a:srgbClr val="FFFF00"/>
          </a:solidFill>
        </p:spPr>
        <p:txBody>
          <a:bodyPr wrap="square" rtlCol="0">
            <a:spAutoFit/>
          </a:bodyPr>
          <a:lstStyle/>
          <a:p>
            <a:endParaRPr lang="en-US" dirty="0"/>
          </a:p>
        </p:txBody>
      </p:sp>
      <p:sp>
        <p:nvSpPr>
          <p:cNvPr id="9" name="Rectangle 8"/>
          <p:cNvSpPr/>
          <p:nvPr/>
        </p:nvSpPr>
        <p:spPr>
          <a:xfrm>
            <a:off x="2294467" y="2588120"/>
            <a:ext cx="4572000" cy="369332"/>
          </a:xfrm>
          <a:prstGeom prst="rect">
            <a:avLst/>
          </a:prstGeom>
        </p:spPr>
        <p:txBody>
          <a:bodyPr>
            <a:spAutoFit/>
          </a:bodyPr>
          <a:lstStyle/>
          <a:p>
            <a:r>
              <a:rPr lang="en-US" dirty="0" smtClean="0"/>
              <a:t> </a:t>
            </a:r>
            <a:endParaRPr lang="en-US" dirty="0"/>
          </a:p>
        </p:txBody>
      </p:sp>
      <p:sp>
        <p:nvSpPr>
          <p:cNvPr id="17" name="TextBox 16"/>
          <p:cNvSpPr txBox="1"/>
          <p:nvPr/>
        </p:nvSpPr>
        <p:spPr>
          <a:xfrm>
            <a:off x="330160" y="2887197"/>
            <a:ext cx="8382040" cy="1005840"/>
          </a:xfrm>
          <a:prstGeom prst="rect">
            <a:avLst/>
          </a:prstGeom>
          <a:solidFill>
            <a:srgbClr val="FFFF00"/>
          </a:solidFill>
        </p:spPr>
        <p:txBody>
          <a:bodyPr wrap="square" rtlCol="0">
            <a:spAutoFit/>
          </a:bodyPr>
          <a:lstStyle/>
          <a:p>
            <a:endParaRPr lang="en-US" dirty="0" smtClean="0"/>
          </a:p>
          <a:p>
            <a:endParaRPr lang="en-US" dirty="0" smtClean="0"/>
          </a:p>
          <a:p>
            <a:endParaRPr lang="en-US" dirty="0" smtClean="0"/>
          </a:p>
          <a:p>
            <a:endParaRPr lang="en-US" dirty="0" smtClean="0"/>
          </a:p>
          <a:p>
            <a:endParaRPr lang="en-US" dirty="0"/>
          </a:p>
        </p:txBody>
      </p:sp>
      <p:sp>
        <p:nvSpPr>
          <p:cNvPr id="12" name="TextBox 11"/>
          <p:cNvSpPr txBox="1"/>
          <p:nvPr/>
        </p:nvSpPr>
        <p:spPr>
          <a:xfrm>
            <a:off x="4572010" y="1752616"/>
            <a:ext cx="1286933" cy="274320"/>
          </a:xfrm>
          <a:prstGeom prst="rect">
            <a:avLst/>
          </a:prstGeom>
          <a:solidFill>
            <a:srgbClr val="FFFF00"/>
          </a:solidFill>
        </p:spPr>
        <p:txBody>
          <a:bodyPr wrap="square" rtlCol="0">
            <a:spAutoFit/>
          </a:bodyPr>
          <a:lstStyle/>
          <a:p>
            <a:endParaRPr lang="en-US" dirty="0"/>
          </a:p>
        </p:txBody>
      </p:sp>
      <p:sp>
        <p:nvSpPr>
          <p:cNvPr id="15" name="TextBox 14"/>
          <p:cNvSpPr txBox="1"/>
          <p:nvPr/>
        </p:nvSpPr>
        <p:spPr>
          <a:xfrm>
            <a:off x="4961481" y="2040487"/>
            <a:ext cx="838205" cy="274320"/>
          </a:xfrm>
          <a:prstGeom prst="rect">
            <a:avLst/>
          </a:prstGeom>
          <a:solidFill>
            <a:srgbClr val="FFFF00"/>
          </a:solidFill>
        </p:spPr>
        <p:txBody>
          <a:bodyPr wrap="square" rtlCol="0">
            <a:spAutoFit/>
          </a:bodyPr>
          <a:lstStyle/>
          <a:p>
            <a:endParaRPr lang="en-US" dirty="0"/>
          </a:p>
        </p:txBody>
      </p:sp>
      <p:sp>
        <p:nvSpPr>
          <p:cNvPr id="14" name="TextBox 13"/>
          <p:cNvSpPr txBox="1"/>
          <p:nvPr/>
        </p:nvSpPr>
        <p:spPr>
          <a:xfrm>
            <a:off x="2396066" y="2565442"/>
            <a:ext cx="1058320" cy="369332"/>
          </a:xfrm>
          <a:prstGeom prst="rect">
            <a:avLst/>
          </a:prstGeom>
          <a:solidFill>
            <a:srgbClr val="FFFF00"/>
          </a:solidFill>
        </p:spPr>
        <p:txBody>
          <a:bodyPr wrap="square" rtlCol="0">
            <a:spAutoFit/>
          </a:bodyPr>
          <a:lstStyle/>
          <a:p>
            <a:endParaRPr lang="en-US" b="1" dirty="0"/>
          </a:p>
        </p:txBody>
      </p:sp>
      <p:sp>
        <p:nvSpPr>
          <p:cNvPr id="19" name="TextBox 18"/>
          <p:cNvSpPr txBox="1"/>
          <p:nvPr/>
        </p:nvSpPr>
        <p:spPr>
          <a:xfrm>
            <a:off x="330199" y="3843881"/>
            <a:ext cx="6739468" cy="369332"/>
          </a:xfrm>
          <a:prstGeom prst="rect">
            <a:avLst/>
          </a:prstGeom>
          <a:solidFill>
            <a:srgbClr val="FFFF00"/>
          </a:solidFill>
        </p:spPr>
        <p:txBody>
          <a:bodyPr wrap="square" rtlCol="0">
            <a:spAutoFit/>
          </a:bodyPr>
          <a:lstStyle/>
          <a:p>
            <a:endParaRPr lang="en-US" dirty="0"/>
          </a:p>
        </p:txBody>
      </p:sp>
      <p:sp>
        <p:nvSpPr>
          <p:cNvPr id="11" name="Rectangle 10"/>
          <p:cNvSpPr/>
          <p:nvPr/>
        </p:nvSpPr>
        <p:spPr>
          <a:xfrm>
            <a:off x="296334" y="1436647"/>
            <a:ext cx="8534400" cy="4001095"/>
          </a:xfrm>
          <a:prstGeom prst="rect">
            <a:avLst/>
          </a:prstGeom>
        </p:spPr>
        <p:txBody>
          <a:bodyPr wrap="square">
            <a:spAutoFit/>
          </a:bodyPr>
          <a:lstStyle/>
          <a:p>
            <a:r>
              <a:rPr lang="en-US" dirty="0" smtClean="0">
                <a:latin typeface="Times New Roman" pitchFamily="18" charset="0"/>
                <a:cs typeface="Times New Roman" pitchFamily="18" charset="0"/>
              </a:rPr>
              <a:t>Gibbs:  I always ask my developers why they're building the New Urban retail center. I give them three choices. They're building it as a pure profit center, in which case, it tends to be more conventional. Or they’re building it as a legacy and they're not really concerned whether it breaks even or makes a profit, they just want to build a beautiful place. Or they’re building it as an amenity—to sell houses quickly. If they're building it as a legacy or an amenity, it can be a lot more flexible because it doesn’t require market rate rents for the retail. A lot of developers are building really beautiful twenty to forty thousand square-foot centers as an amenity. They're two- and three-story buildings right on the street with parking in the rear and they're really quite beautiful. The developer subsidizes  the rents, because they're using them as an amenity to sell houses or build a legacy. Developers that want to build a profit center to get a market rate of return generally have to be more conventional except in the case of the larger town center format. Then there's a lot of flexibility. You can actually build the small blocks and put the parking in the back or underground or in structures.</a:t>
            </a:r>
            <a:endParaRPr lang="en-US" dirty="0">
              <a:latin typeface="Times New Roman" pitchFamily="18" charset="0"/>
              <a:cs typeface="Times New Roman" pitchFamily="18" charset="0"/>
            </a:endParaRPr>
          </a:p>
        </p:txBody>
      </p:sp>
      <p:sp>
        <p:nvSpPr>
          <p:cNvPr id="131086" name="Text Box 14"/>
          <p:cNvSpPr txBox="1">
            <a:spLocks noChangeArrowheads="1"/>
          </p:cNvSpPr>
          <p:nvPr/>
        </p:nvSpPr>
        <p:spPr bwMode="auto">
          <a:xfrm>
            <a:off x="990600" y="0"/>
            <a:ext cx="685800" cy="1016000"/>
          </a:xfrm>
          <a:prstGeom prst="rect">
            <a:avLst/>
          </a:prstGeom>
          <a:noFill/>
          <a:ln w="9525">
            <a:noFill/>
            <a:miter lim="800000"/>
            <a:headEnd/>
            <a:tailEnd/>
          </a:ln>
        </p:spPr>
        <p:txBody>
          <a:bodyPr>
            <a:spAutoFit/>
          </a:bodyPr>
          <a:lstStyle/>
          <a:p>
            <a:pPr>
              <a:spcBef>
                <a:spcPct val="50000"/>
              </a:spcBef>
            </a:pPr>
            <a:endParaRPr lang="en-US" sz="6000" b="0"/>
          </a:p>
        </p:txBody>
      </p:sp>
      <p:sp>
        <p:nvSpPr>
          <p:cNvPr id="7" name="Rectangle 6"/>
          <p:cNvSpPr/>
          <p:nvPr/>
        </p:nvSpPr>
        <p:spPr>
          <a:xfrm>
            <a:off x="262467" y="466494"/>
            <a:ext cx="8644466" cy="646331"/>
          </a:xfrm>
          <a:prstGeom prst="rect">
            <a:avLst/>
          </a:prstGeom>
        </p:spPr>
        <p:txBody>
          <a:bodyPr wrap="square">
            <a:spAutoFit/>
          </a:bodyPr>
          <a:lstStyle/>
          <a:p>
            <a:r>
              <a:rPr lang="en-US" dirty="0" smtClean="0"/>
              <a:t/>
            </a:r>
            <a:br>
              <a:rPr lang="en-US" dirty="0" smtClean="0"/>
            </a:br>
            <a:endParaRPr lang="en-US" dirty="0"/>
          </a:p>
        </p:txBody>
      </p:sp>
      <p:sp>
        <p:nvSpPr>
          <p:cNvPr id="8" name="Rectangle 7"/>
          <p:cNvSpPr/>
          <p:nvPr/>
        </p:nvSpPr>
        <p:spPr>
          <a:xfrm>
            <a:off x="2157308" y="585801"/>
            <a:ext cx="4810750" cy="400110"/>
          </a:xfrm>
          <a:prstGeom prst="rect">
            <a:avLst/>
          </a:prstGeom>
        </p:spPr>
        <p:txBody>
          <a:bodyPr wrap="square">
            <a:spAutoFit/>
          </a:bodyPr>
          <a:lstStyle/>
          <a:p>
            <a:r>
              <a:rPr lang="en-US" sz="2000" b="1" dirty="0" smtClean="0">
                <a:latin typeface="Times New Roman" pitchFamily="18" charset="0"/>
                <a:cs typeface="Times New Roman" pitchFamily="18" charset="0"/>
              </a:rPr>
              <a:t>An Amenity, a Legacy or a Profit Center?</a:t>
            </a:r>
            <a:endParaRPr lang="en-US" sz="2000" b="1" dirty="0">
              <a:latin typeface="Times New Roman" pitchFamily="18" charset="0"/>
              <a:cs typeface="Times New Roman" pitchFamily="18" charset="0"/>
            </a:endParaRPr>
          </a:p>
        </p:txBody>
      </p:sp>
      <p:sp>
        <p:nvSpPr>
          <p:cNvPr id="13" name="TextBox 12"/>
          <p:cNvSpPr txBox="1"/>
          <p:nvPr/>
        </p:nvSpPr>
        <p:spPr>
          <a:xfrm>
            <a:off x="1032925" y="6021501"/>
            <a:ext cx="7052745" cy="523220"/>
          </a:xfrm>
          <a:prstGeom prst="rect">
            <a:avLst/>
          </a:prstGeom>
          <a:noFill/>
        </p:spPr>
        <p:txBody>
          <a:bodyPr wrap="square" rtlCol="0">
            <a:spAutoFit/>
          </a:bodyPr>
          <a:lstStyle/>
          <a:p>
            <a:r>
              <a:rPr lang="en-US" sz="1400" dirty="0" smtClean="0"/>
              <a:t>Source: “</a:t>
            </a:r>
            <a:r>
              <a:rPr lang="en-US" sz="1400" b="1" dirty="0" smtClean="0"/>
              <a:t>Great idea: Mixed-use urban centers”</a:t>
            </a:r>
            <a:r>
              <a:rPr lang="en-US" sz="1400" dirty="0" smtClean="0"/>
              <a:t>” by Robert </a:t>
            </a:r>
            <a:r>
              <a:rPr lang="en-US" sz="1400" dirty="0" err="1" smtClean="0"/>
              <a:t>Steuteville</a:t>
            </a:r>
            <a:r>
              <a:rPr lang="en-US" sz="1400" dirty="0" smtClean="0"/>
              <a:t> in Public Square, a CNU Journal, April 27, 2017.</a:t>
            </a:r>
            <a:endParaRPr lang="en-US" sz="1400" dirty="0"/>
          </a:p>
        </p:txBody>
      </p:sp>
      <p:pic>
        <p:nvPicPr>
          <p:cNvPr id="20" name="Picture 19" descr="border_contact_sheet.png"/>
          <p:cNvPicPr>
            <a:picLocks noChangeAspect="1"/>
          </p:cNvPicPr>
          <p:nvPr/>
        </p:nvPicPr>
        <p:blipFill>
          <a:blip r:embed="rId3" cstate="print"/>
          <a:stretch>
            <a:fillRect/>
          </a:stretch>
        </p:blipFill>
        <p:spPr>
          <a:xfrm>
            <a:off x="-560210" y="-548931"/>
            <a:ext cx="10287000" cy="9886951"/>
          </a:xfrm>
          <a:prstGeom prst="rect">
            <a:avLst/>
          </a:prstGeom>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65304" y="262906"/>
            <a:ext cx="4876800" cy="400110"/>
          </a:xfrm>
          <a:prstGeom prst="rect">
            <a:avLst/>
          </a:prstGeom>
          <a:noFill/>
        </p:spPr>
        <p:txBody>
          <a:bodyPr wrap="square" rtlCol="0">
            <a:spAutoFit/>
          </a:bodyPr>
          <a:lstStyle/>
          <a:p>
            <a:r>
              <a:rPr lang="en-US" sz="2000" b="1" dirty="0" smtClean="0">
                <a:latin typeface="Times New Roman" pitchFamily="18" charset="0"/>
                <a:cs typeface="Times New Roman" pitchFamily="18" charset="0"/>
              </a:rPr>
              <a:t>Civic Lot -Inspirations</a:t>
            </a:r>
            <a:endParaRPr lang="en-US" sz="2000" b="1" dirty="0">
              <a:latin typeface="Times New Roman" pitchFamily="18" charset="0"/>
              <a:cs typeface="Times New Roman" pitchFamily="18" charset="0"/>
            </a:endParaRPr>
          </a:p>
        </p:txBody>
      </p:sp>
      <p:sp>
        <p:nvSpPr>
          <p:cNvPr id="7" name="TextBox 6"/>
          <p:cNvSpPr txBox="1"/>
          <p:nvPr/>
        </p:nvSpPr>
        <p:spPr>
          <a:xfrm>
            <a:off x="1082360" y="6256848"/>
            <a:ext cx="5666170" cy="369332"/>
          </a:xfrm>
          <a:prstGeom prst="rect">
            <a:avLst/>
          </a:prstGeom>
          <a:noFill/>
        </p:spPr>
        <p:txBody>
          <a:bodyPr wrap="square" rtlCol="0">
            <a:spAutoFit/>
          </a:bodyPr>
          <a:lstStyle/>
          <a:p>
            <a:r>
              <a:rPr lang="en-US" dirty="0" smtClean="0"/>
              <a:t>Bandstand, Band Shell</a:t>
            </a:r>
            <a:endParaRPr lang="en-US" dirty="0"/>
          </a:p>
        </p:txBody>
      </p:sp>
      <p:pic>
        <p:nvPicPr>
          <p:cNvPr id="561154" name="Picture 2" descr="Mountain Architects: Hendricks Architecture Idaho – Steel ..."/>
          <p:cNvPicPr>
            <a:picLocks noChangeAspect="1" noChangeArrowheads="1"/>
          </p:cNvPicPr>
          <p:nvPr/>
        </p:nvPicPr>
        <p:blipFill>
          <a:blip r:embed="rId2" cstate="print"/>
          <a:srcRect/>
          <a:stretch>
            <a:fillRect/>
          </a:stretch>
        </p:blipFill>
        <p:spPr bwMode="auto">
          <a:xfrm>
            <a:off x="932688" y="731520"/>
            <a:ext cx="7680960" cy="4567615"/>
          </a:xfrm>
          <a:prstGeom prst="rect">
            <a:avLst/>
          </a:prstGeom>
          <a:noFill/>
        </p:spPr>
      </p:pic>
      <p:pic>
        <p:nvPicPr>
          <p:cNvPr id="5" name="Picture 4" descr="border_contact_sheet.png"/>
          <p:cNvPicPr>
            <a:picLocks noChangeAspect="1"/>
          </p:cNvPicPr>
          <p:nvPr/>
        </p:nvPicPr>
        <p:blipFill>
          <a:blip r:embed="rId3" cstate="print"/>
          <a:stretch>
            <a:fillRect/>
          </a:stretch>
        </p:blipFill>
        <p:spPr>
          <a:xfrm>
            <a:off x="-560210" y="-548931"/>
            <a:ext cx="10287000" cy="9886951"/>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65304" y="262906"/>
            <a:ext cx="4876800" cy="400110"/>
          </a:xfrm>
          <a:prstGeom prst="rect">
            <a:avLst/>
          </a:prstGeom>
          <a:noFill/>
        </p:spPr>
        <p:txBody>
          <a:bodyPr wrap="square" rtlCol="0">
            <a:spAutoFit/>
          </a:bodyPr>
          <a:lstStyle/>
          <a:p>
            <a:r>
              <a:rPr lang="en-US" sz="2000" b="1" dirty="0" smtClean="0">
                <a:latin typeface="Times New Roman" pitchFamily="18" charset="0"/>
                <a:cs typeface="Times New Roman" pitchFamily="18" charset="0"/>
              </a:rPr>
              <a:t>Civic Lot -Inspirations</a:t>
            </a:r>
            <a:endParaRPr lang="en-US" sz="2000" b="1" dirty="0">
              <a:latin typeface="Times New Roman" pitchFamily="18" charset="0"/>
              <a:cs typeface="Times New Roman" pitchFamily="18" charset="0"/>
            </a:endParaRPr>
          </a:p>
        </p:txBody>
      </p:sp>
      <p:pic>
        <p:nvPicPr>
          <p:cNvPr id="240642" name="Picture 2"/>
          <p:cNvPicPr>
            <a:picLocks noChangeAspect="1" noChangeArrowheads="1"/>
          </p:cNvPicPr>
          <p:nvPr/>
        </p:nvPicPr>
        <p:blipFill>
          <a:blip r:embed="rId2" cstate="print"/>
          <a:srcRect/>
          <a:stretch>
            <a:fillRect/>
          </a:stretch>
        </p:blipFill>
        <p:spPr bwMode="auto">
          <a:xfrm>
            <a:off x="543837" y="731520"/>
            <a:ext cx="8056327" cy="5367528"/>
          </a:xfrm>
          <a:prstGeom prst="rect">
            <a:avLst/>
          </a:prstGeom>
          <a:noFill/>
          <a:ln w="9525">
            <a:noFill/>
            <a:miter lim="800000"/>
            <a:headEnd/>
            <a:tailEnd/>
          </a:ln>
          <a:effectLst/>
        </p:spPr>
      </p:pic>
      <p:sp>
        <p:nvSpPr>
          <p:cNvPr id="4" name="TextBox 3"/>
          <p:cNvSpPr txBox="1"/>
          <p:nvPr/>
        </p:nvSpPr>
        <p:spPr>
          <a:xfrm>
            <a:off x="1082360" y="6256848"/>
            <a:ext cx="5666170" cy="369332"/>
          </a:xfrm>
          <a:prstGeom prst="rect">
            <a:avLst/>
          </a:prstGeom>
          <a:noFill/>
        </p:spPr>
        <p:txBody>
          <a:bodyPr wrap="square" rtlCol="0">
            <a:spAutoFit/>
          </a:bodyPr>
          <a:lstStyle/>
          <a:p>
            <a:r>
              <a:rPr lang="en-US" dirty="0" smtClean="0"/>
              <a:t>Outdoor Fireplace</a:t>
            </a:r>
            <a:endParaRPr lang="en-US" dirty="0"/>
          </a:p>
        </p:txBody>
      </p:sp>
      <p:pic>
        <p:nvPicPr>
          <p:cNvPr id="5" name="Picture 4" descr="border_contact_sheet.png"/>
          <p:cNvPicPr>
            <a:picLocks noChangeAspect="1"/>
          </p:cNvPicPr>
          <p:nvPr/>
        </p:nvPicPr>
        <p:blipFill>
          <a:blip r:embed="rId3" cstate="print"/>
          <a:stretch>
            <a:fillRect/>
          </a:stretch>
        </p:blipFill>
        <p:spPr>
          <a:xfrm>
            <a:off x="-560210" y="-548931"/>
            <a:ext cx="10287000" cy="9886951"/>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65304" y="262906"/>
            <a:ext cx="4876800" cy="400110"/>
          </a:xfrm>
          <a:prstGeom prst="rect">
            <a:avLst/>
          </a:prstGeom>
          <a:noFill/>
        </p:spPr>
        <p:txBody>
          <a:bodyPr wrap="square" rtlCol="0">
            <a:spAutoFit/>
          </a:bodyPr>
          <a:lstStyle/>
          <a:p>
            <a:r>
              <a:rPr lang="en-US" sz="2000" b="1" dirty="0" smtClean="0">
                <a:latin typeface="Times New Roman" pitchFamily="18" charset="0"/>
                <a:cs typeface="Times New Roman" pitchFamily="18" charset="0"/>
              </a:rPr>
              <a:t>Civic Lot -Inspirations</a:t>
            </a:r>
            <a:endParaRPr lang="en-US" sz="2000" b="1" dirty="0">
              <a:latin typeface="Times New Roman" pitchFamily="18" charset="0"/>
              <a:cs typeface="Times New Roman" pitchFamily="18" charset="0"/>
            </a:endParaRPr>
          </a:p>
        </p:txBody>
      </p:sp>
      <p:sp>
        <p:nvSpPr>
          <p:cNvPr id="4" name="TextBox 3"/>
          <p:cNvSpPr txBox="1"/>
          <p:nvPr/>
        </p:nvSpPr>
        <p:spPr>
          <a:xfrm>
            <a:off x="1082360" y="6256848"/>
            <a:ext cx="5666170" cy="369332"/>
          </a:xfrm>
          <a:prstGeom prst="rect">
            <a:avLst/>
          </a:prstGeom>
          <a:noFill/>
        </p:spPr>
        <p:txBody>
          <a:bodyPr wrap="square" rtlCol="0">
            <a:spAutoFit/>
          </a:bodyPr>
          <a:lstStyle/>
          <a:p>
            <a:r>
              <a:rPr lang="en-US" dirty="0" smtClean="0"/>
              <a:t>Outdoor Fireplace – if one is good. . . TWO is better</a:t>
            </a:r>
            <a:endParaRPr lang="en-US" dirty="0"/>
          </a:p>
        </p:txBody>
      </p:sp>
      <p:pic>
        <p:nvPicPr>
          <p:cNvPr id="614404" name="Picture 4" descr="http://homedesignexamples.com/wp-content/uploads/Outdoor-Fireplace-With-Wood-Storage.jpg"/>
          <p:cNvPicPr>
            <a:picLocks noChangeAspect="1" noChangeArrowheads="1"/>
          </p:cNvPicPr>
          <p:nvPr/>
        </p:nvPicPr>
        <p:blipFill>
          <a:blip r:embed="rId2" cstate="print"/>
          <a:srcRect/>
          <a:stretch>
            <a:fillRect/>
          </a:stretch>
        </p:blipFill>
        <p:spPr bwMode="auto">
          <a:xfrm>
            <a:off x="1005840" y="731520"/>
            <a:ext cx="7986479" cy="5303520"/>
          </a:xfrm>
          <a:prstGeom prst="rect">
            <a:avLst/>
          </a:prstGeom>
          <a:noFill/>
        </p:spPr>
      </p:pic>
      <p:pic>
        <p:nvPicPr>
          <p:cNvPr id="5" name="Picture 4" descr="border_contact_sheet.png"/>
          <p:cNvPicPr>
            <a:picLocks noChangeAspect="1"/>
          </p:cNvPicPr>
          <p:nvPr/>
        </p:nvPicPr>
        <p:blipFill>
          <a:blip r:embed="rId3" cstate="print"/>
          <a:stretch>
            <a:fillRect/>
          </a:stretch>
        </p:blipFill>
        <p:spPr>
          <a:xfrm>
            <a:off x="-560210" y="-548931"/>
            <a:ext cx="10287000" cy="9886951"/>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65304" y="262906"/>
            <a:ext cx="4876800" cy="400110"/>
          </a:xfrm>
          <a:prstGeom prst="rect">
            <a:avLst/>
          </a:prstGeom>
          <a:noFill/>
        </p:spPr>
        <p:txBody>
          <a:bodyPr wrap="square" rtlCol="0">
            <a:spAutoFit/>
          </a:bodyPr>
          <a:lstStyle/>
          <a:p>
            <a:r>
              <a:rPr lang="en-US" sz="2000" b="1" dirty="0" smtClean="0">
                <a:latin typeface="Times New Roman" pitchFamily="18" charset="0"/>
                <a:cs typeface="Times New Roman" pitchFamily="18" charset="0"/>
              </a:rPr>
              <a:t>Civic Lot -Inspirations</a:t>
            </a:r>
            <a:endParaRPr lang="en-US" sz="2000" b="1" dirty="0">
              <a:latin typeface="Times New Roman" pitchFamily="18" charset="0"/>
              <a:cs typeface="Times New Roman" pitchFamily="18" charset="0"/>
            </a:endParaRPr>
          </a:p>
        </p:txBody>
      </p:sp>
      <p:sp>
        <p:nvSpPr>
          <p:cNvPr id="4" name="TextBox 3"/>
          <p:cNvSpPr txBox="1"/>
          <p:nvPr/>
        </p:nvSpPr>
        <p:spPr>
          <a:xfrm>
            <a:off x="1082360" y="6256848"/>
            <a:ext cx="5666170" cy="369332"/>
          </a:xfrm>
          <a:prstGeom prst="rect">
            <a:avLst/>
          </a:prstGeom>
          <a:noFill/>
        </p:spPr>
        <p:txBody>
          <a:bodyPr wrap="square" rtlCol="0">
            <a:spAutoFit/>
          </a:bodyPr>
          <a:lstStyle/>
          <a:p>
            <a:r>
              <a:rPr lang="en-US" dirty="0" smtClean="0"/>
              <a:t>Simple Fire Pit</a:t>
            </a:r>
            <a:endParaRPr lang="en-US" dirty="0"/>
          </a:p>
        </p:txBody>
      </p:sp>
      <p:pic>
        <p:nvPicPr>
          <p:cNvPr id="504833" name="Picture 1"/>
          <p:cNvPicPr>
            <a:picLocks noChangeAspect="1" noChangeArrowheads="1"/>
          </p:cNvPicPr>
          <p:nvPr/>
        </p:nvPicPr>
        <p:blipFill>
          <a:blip r:embed="rId2" cstate="print"/>
          <a:srcRect/>
          <a:stretch>
            <a:fillRect/>
          </a:stretch>
        </p:blipFill>
        <p:spPr bwMode="auto">
          <a:xfrm>
            <a:off x="582490" y="731520"/>
            <a:ext cx="7969024" cy="5303520"/>
          </a:xfrm>
          <a:prstGeom prst="rect">
            <a:avLst/>
          </a:prstGeom>
          <a:noFill/>
          <a:ln w="9525">
            <a:noFill/>
            <a:miter lim="800000"/>
            <a:headEnd/>
            <a:tailEnd/>
          </a:ln>
          <a:effectLst/>
        </p:spPr>
      </p:pic>
      <p:pic>
        <p:nvPicPr>
          <p:cNvPr id="5" name="Picture 4" descr="border_contact_sheet.png"/>
          <p:cNvPicPr>
            <a:picLocks noChangeAspect="1"/>
          </p:cNvPicPr>
          <p:nvPr/>
        </p:nvPicPr>
        <p:blipFill>
          <a:blip r:embed="rId3" cstate="print"/>
          <a:stretch>
            <a:fillRect/>
          </a:stretch>
        </p:blipFill>
        <p:spPr>
          <a:xfrm>
            <a:off x="-560210" y="-548931"/>
            <a:ext cx="10287000" cy="9886951"/>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65304" y="262906"/>
            <a:ext cx="4876800" cy="400110"/>
          </a:xfrm>
          <a:prstGeom prst="rect">
            <a:avLst/>
          </a:prstGeom>
          <a:noFill/>
        </p:spPr>
        <p:txBody>
          <a:bodyPr wrap="square" rtlCol="0">
            <a:spAutoFit/>
          </a:bodyPr>
          <a:lstStyle/>
          <a:p>
            <a:r>
              <a:rPr lang="en-US" sz="2000" b="1" dirty="0" smtClean="0">
                <a:latin typeface="Times New Roman" pitchFamily="18" charset="0"/>
                <a:cs typeface="Times New Roman" pitchFamily="18" charset="0"/>
              </a:rPr>
              <a:t>Civic Lot -Inspirations</a:t>
            </a:r>
            <a:endParaRPr lang="en-US" sz="2000" b="1" dirty="0">
              <a:latin typeface="Times New Roman" pitchFamily="18" charset="0"/>
              <a:cs typeface="Times New Roman" pitchFamily="18" charset="0"/>
            </a:endParaRPr>
          </a:p>
        </p:txBody>
      </p:sp>
      <p:sp>
        <p:nvSpPr>
          <p:cNvPr id="4" name="TextBox 3"/>
          <p:cNvSpPr txBox="1"/>
          <p:nvPr/>
        </p:nvSpPr>
        <p:spPr>
          <a:xfrm>
            <a:off x="1082360" y="6256848"/>
            <a:ext cx="5666170" cy="369332"/>
          </a:xfrm>
          <a:prstGeom prst="rect">
            <a:avLst/>
          </a:prstGeom>
          <a:noFill/>
        </p:spPr>
        <p:txBody>
          <a:bodyPr wrap="square" rtlCol="0">
            <a:spAutoFit/>
          </a:bodyPr>
          <a:lstStyle/>
          <a:p>
            <a:r>
              <a:rPr lang="en-US" dirty="0" smtClean="0"/>
              <a:t>Fire Pit in Vickery, Cumming, GA</a:t>
            </a:r>
            <a:endParaRPr lang="en-US" dirty="0"/>
          </a:p>
        </p:txBody>
      </p:sp>
      <p:pic>
        <p:nvPicPr>
          <p:cNvPr id="619522" name="Picture 2"/>
          <p:cNvPicPr>
            <a:picLocks noChangeAspect="1" noChangeArrowheads="1"/>
          </p:cNvPicPr>
          <p:nvPr/>
        </p:nvPicPr>
        <p:blipFill>
          <a:blip r:embed="rId2" cstate="print"/>
          <a:srcRect/>
          <a:stretch>
            <a:fillRect/>
          </a:stretch>
        </p:blipFill>
        <p:spPr bwMode="auto">
          <a:xfrm>
            <a:off x="1005840" y="731520"/>
            <a:ext cx="7070793" cy="5303520"/>
          </a:xfrm>
          <a:prstGeom prst="rect">
            <a:avLst/>
          </a:prstGeom>
          <a:noFill/>
          <a:ln w="9525">
            <a:noFill/>
            <a:miter lim="800000"/>
            <a:headEnd/>
            <a:tailEnd/>
          </a:ln>
          <a:effectLst/>
        </p:spPr>
      </p:pic>
      <p:pic>
        <p:nvPicPr>
          <p:cNvPr id="5" name="Picture 4" descr="border_contact_sheet.png"/>
          <p:cNvPicPr>
            <a:picLocks noChangeAspect="1"/>
          </p:cNvPicPr>
          <p:nvPr/>
        </p:nvPicPr>
        <p:blipFill>
          <a:blip r:embed="rId3" cstate="print"/>
          <a:stretch>
            <a:fillRect/>
          </a:stretch>
        </p:blipFill>
        <p:spPr>
          <a:xfrm>
            <a:off x="-560210" y="-548931"/>
            <a:ext cx="10287000" cy="9886951"/>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65304" y="262906"/>
            <a:ext cx="4876800" cy="400110"/>
          </a:xfrm>
          <a:prstGeom prst="rect">
            <a:avLst/>
          </a:prstGeom>
          <a:noFill/>
        </p:spPr>
        <p:txBody>
          <a:bodyPr wrap="square" rtlCol="0">
            <a:spAutoFit/>
          </a:bodyPr>
          <a:lstStyle/>
          <a:p>
            <a:r>
              <a:rPr lang="en-US" sz="2000" b="1" dirty="0" smtClean="0">
                <a:latin typeface="Times New Roman" pitchFamily="18" charset="0"/>
                <a:cs typeface="Times New Roman" pitchFamily="18" charset="0"/>
              </a:rPr>
              <a:t>Civic Lot -Inspirations</a:t>
            </a:r>
            <a:endParaRPr lang="en-US" sz="2000" b="1" dirty="0">
              <a:latin typeface="Times New Roman" pitchFamily="18" charset="0"/>
              <a:cs typeface="Times New Roman" pitchFamily="18" charset="0"/>
            </a:endParaRPr>
          </a:p>
        </p:txBody>
      </p:sp>
      <p:sp>
        <p:nvSpPr>
          <p:cNvPr id="4" name="TextBox 3"/>
          <p:cNvSpPr txBox="1"/>
          <p:nvPr/>
        </p:nvSpPr>
        <p:spPr>
          <a:xfrm>
            <a:off x="431800" y="2209800"/>
            <a:ext cx="3054041" cy="646331"/>
          </a:xfrm>
          <a:prstGeom prst="rect">
            <a:avLst/>
          </a:prstGeom>
          <a:noFill/>
        </p:spPr>
        <p:txBody>
          <a:bodyPr wrap="none" rtlCol="0">
            <a:spAutoFit/>
          </a:bodyPr>
          <a:lstStyle/>
          <a:p>
            <a:r>
              <a:rPr lang="en-US" dirty="0" smtClean="0"/>
              <a:t>Outdoor Swing, </a:t>
            </a:r>
            <a:r>
              <a:rPr lang="en-US" dirty="0" err="1" smtClean="0"/>
              <a:t>Serenbe</a:t>
            </a:r>
            <a:r>
              <a:rPr lang="en-US" dirty="0" smtClean="0"/>
              <a:t> near</a:t>
            </a:r>
          </a:p>
          <a:p>
            <a:r>
              <a:rPr lang="en-US" dirty="0" smtClean="0"/>
              <a:t>Atlanta, GA</a:t>
            </a:r>
            <a:endParaRPr lang="en-US" dirty="0"/>
          </a:p>
        </p:txBody>
      </p:sp>
      <p:pic>
        <p:nvPicPr>
          <p:cNvPr id="246786" name="Picture 2"/>
          <p:cNvPicPr>
            <a:picLocks noChangeAspect="1" noChangeArrowheads="1"/>
          </p:cNvPicPr>
          <p:nvPr/>
        </p:nvPicPr>
        <p:blipFill>
          <a:blip r:embed="rId2" cstate="print"/>
          <a:srcRect/>
          <a:stretch>
            <a:fillRect/>
          </a:stretch>
        </p:blipFill>
        <p:spPr bwMode="auto">
          <a:xfrm>
            <a:off x="542325" y="822960"/>
            <a:ext cx="8059351" cy="5367528"/>
          </a:xfrm>
          <a:prstGeom prst="rect">
            <a:avLst/>
          </a:prstGeom>
          <a:noFill/>
          <a:ln w="9525">
            <a:noFill/>
            <a:miter lim="800000"/>
            <a:headEnd/>
            <a:tailEnd/>
          </a:ln>
          <a:effectLst/>
        </p:spPr>
      </p:pic>
      <p:sp>
        <p:nvSpPr>
          <p:cNvPr id="6" name="TextBox 5"/>
          <p:cNvSpPr txBox="1"/>
          <p:nvPr/>
        </p:nvSpPr>
        <p:spPr>
          <a:xfrm>
            <a:off x="1082360" y="6256848"/>
            <a:ext cx="5666170" cy="369332"/>
          </a:xfrm>
          <a:prstGeom prst="rect">
            <a:avLst/>
          </a:prstGeom>
          <a:noFill/>
        </p:spPr>
        <p:txBody>
          <a:bodyPr wrap="square" rtlCol="0">
            <a:spAutoFit/>
          </a:bodyPr>
          <a:lstStyle/>
          <a:p>
            <a:r>
              <a:rPr lang="en-US" dirty="0" smtClean="0"/>
              <a:t>Outdoor Swing, Charleston, SC</a:t>
            </a:r>
            <a:endParaRPr lang="en-US" dirty="0"/>
          </a:p>
        </p:txBody>
      </p:sp>
      <p:pic>
        <p:nvPicPr>
          <p:cNvPr id="7" name="Picture 6" descr="border_contact_sheet.png"/>
          <p:cNvPicPr>
            <a:picLocks noChangeAspect="1"/>
          </p:cNvPicPr>
          <p:nvPr/>
        </p:nvPicPr>
        <p:blipFill>
          <a:blip r:embed="rId3" cstate="print"/>
          <a:stretch>
            <a:fillRect/>
          </a:stretch>
        </p:blipFill>
        <p:spPr>
          <a:xfrm>
            <a:off x="-560210" y="-548931"/>
            <a:ext cx="10287000" cy="9886951"/>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65304" y="262906"/>
            <a:ext cx="4876800" cy="400110"/>
          </a:xfrm>
          <a:prstGeom prst="rect">
            <a:avLst/>
          </a:prstGeom>
          <a:noFill/>
        </p:spPr>
        <p:txBody>
          <a:bodyPr wrap="square" rtlCol="0">
            <a:spAutoFit/>
          </a:bodyPr>
          <a:lstStyle/>
          <a:p>
            <a:r>
              <a:rPr lang="en-US" sz="2000" b="1" dirty="0" smtClean="0">
                <a:latin typeface="Times New Roman" pitchFamily="18" charset="0"/>
                <a:cs typeface="Times New Roman" pitchFamily="18" charset="0"/>
              </a:rPr>
              <a:t>Civic Lot -Inspirations</a:t>
            </a:r>
            <a:endParaRPr lang="en-US" sz="2000" b="1" dirty="0">
              <a:latin typeface="Times New Roman" pitchFamily="18" charset="0"/>
              <a:cs typeface="Times New Roman" pitchFamily="18" charset="0"/>
            </a:endParaRPr>
          </a:p>
        </p:txBody>
      </p:sp>
      <p:pic>
        <p:nvPicPr>
          <p:cNvPr id="241666" name="Picture 2"/>
          <p:cNvPicPr>
            <a:picLocks noChangeAspect="1" noChangeArrowheads="1"/>
          </p:cNvPicPr>
          <p:nvPr/>
        </p:nvPicPr>
        <p:blipFill>
          <a:blip r:embed="rId2" cstate="print"/>
          <a:srcRect/>
          <a:stretch>
            <a:fillRect/>
          </a:stretch>
        </p:blipFill>
        <p:spPr bwMode="auto">
          <a:xfrm>
            <a:off x="3986784" y="347472"/>
            <a:ext cx="5238598" cy="6163056"/>
          </a:xfrm>
          <a:prstGeom prst="rect">
            <a:avLst/>
          </a:prstGeom>
          <a:noFill/>
          <a:ln w="9525">
            <a:noFill/>
            <a:miter lim="800000"/>
            <a:headEnd/>
            <a:tailEnd/>
          </a:ln>
          <a:effectLst/>
        </p:spPr>
      </p:pic>
      <p:sp>
        <p:nvSpPr>
          <p:cNvPr id="4" name="TextBox 3"/>
          <p:cNvSpPr txBox="1"/>
          <p:nvPr/>
        </p:nvSpPr>
        <p:spPr>
          <a:xfrm>
            <a:off x="431800" y="2209800"/>
            <a:ext cx="3109121" cy="646331"/>
          </a:xfrm>
          <a:prstGeom prst="rect">
            <a:avLst/>
          </a:prstGeom>
          <a:noFill/>
        </p:spPr>
        <p:txBody>
          <a:bodyPr wrap="none" rtlCol="0">
            <a:spAutoFit/>
          </a:bodyPr>
          <a:lstStyle/>
          <a:p>
            <a:r>
              <a:rPr lang="en-US" dirty="0" smtClean="0"/>
              <a:t>Wild Flower Meadow, </a:t>
            </a:r>
            <a:r>
              <a:rPr lang="en-US" dirty="0" err="1" smtClean="0"/>
              <a:t>Serenbe</a:t>
            </a:r>
            <a:r>
              <a:rPr lang="en-US" dirty="0" smtClean="0"/>
              <a:t> </a:t>
            </a:r>
          </a:p>
          <a:p>
            <a:r>
              <a:rPr lang="en-US" dirty="0" smtClean="0"/>
              <a:t>Near Atlanta, GA</a:t>
            </a:r>
            <a:endParaRPr lang="en-US" dirty="0"/>
          </a:p>
        </p:txBody>
      </p:sp>
      <p:pic>
        <p:nvPicPr>
          <p:cNvPr id="5" name="Picture 4" descr="border_contact_sheet.png"/>
          <p:cNvPicPr>
            <a:picLocks noChangeAspect="1"/>
          </p:cNvPicPr>
          <p:nvPr/>
        </p:nvPicPr>
        <p:blipFill>
          <a:blip r:embed="rId3" cstate="print"/>
          <a:stretch>
            <a:fillRect/>
          </a:stretch>
        </p:blipFill>
        <p:spPr>
          <a:xfrm>
            <a:off x="-560210" y="-548931"/>
            <a:ext cx="10287000" cy="9886951"/>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65304" y="262906"/>
            <a:ext cx="4876800" cy="400110"/>
          </a:xfrm>
          <a:prstGeom prst="rect">
            <a:avLst/>
          </a:prstGeom>
          <a:noFill/>
        </p:spPr>
        <p:txBody>
          <a:bodyPr wrap="square" rtlCol="0">
            <a:spAutoFit/>
          </a:bodyPr>
          <a:lstStyle/>
          <a:p>
            <a:r>
              <a:rPr lang="en-US" sz="2000" b="1" dirty="0" smtClean="0">
                <a:latin typeface="Times New Roman" pitchFamily="18" charset="0"/>
                <a:cs typeface="Times New Roman" pitchFamily="18" charset="0"/>
              </a:rPr>
              <a:t>Civic Lot -Inspirations</a:t>
            </a:r>
            <a:endParaRPr lang="en-US" sz="2000" b="1" dirty="0">
              <a:latin typeface="Times New Roman" pitchFamily="18" charset="0"/>
              <a:cs typeface="Times New Roman" pitchFamily="18" charset="0"/>
            </a:endParaRPr>
          </a:p>
        </p:txBody>
      </p:sp>
      <p:sp>
        <p:nvSpPr>
          <p:cNvPr id="4" name="TextBox 3"/>
          <p:cNvSpPr txBox="1"/>
          <p:nvPr/>
        </p:nvSpPr>
        <p:spPr>
          <a:xfrm>
            <a:off x="431800" y="2209800"/>
            <a:ext cx="2854884" cy="923330"/>
          </a:xfrm>
          <a:prstGeom prst="rect">
            <a:avLst/>
          </a:prstGeom>
          <a:noFill/>
        </p:spPr>
        <p:txBody>
          <a:bodyPr wrap="none" rtlCol="0">
            <a:spAutoFit/>
          </a:bodyPr>
          <a:lstStyle/>
          <a:p>
            <a:r>
              <a:rPr lang="en-US" dirty="0" smtClean="0"/>
              <a:t>Woodland Seating Area with</a:t>
            </a:r>
          </a:p>
          <a:p>
            <a:r>
              <a:rPr lang="en-US" dirty="0" smtClean="0"/>
              <a:t>Fire Ring in </a:t>
            </a:r>
            <a:r>
              <a:rPr lang="en-US" dirty="0" err="1" smtClean="0"/>
              <a:t>Serenbe</a:t>
            </a:r>
            <a:r>
              <a:rPr lang="en-US" smtClean="0"/>
              <a:t> </a:t>
            </a:r>
          </a:p>
          <a:p>
            <a:r>
              <a:rPr lang="en-US" smtClean="0"/>
              <a:t>Near </a:t>
            </a:r>
            <a:r>
              <a:rPr lang="en-US" dirty="0" smtClean="0"/>
              <a:t>Atlanta, GA</a:t>
            </a:r>
            <a:endParaRPr lang="en-US" dirty="0"/>
          </a:p>
        </p:txBody>
      </p:sp>
      <p:pic>
        <p:nvPicPr>
          <p:cNvPr id="245763" name="Picture 3"/>
          <p:cNvPicPr>
            <a:picLocks noChangeAspect="1" noChangeArrowheads="1"/>
          </p:cNvPicPr>
          <p:nvPr/>
        </p:nvPicPr>
        <p:blipFill>
          <a:blip r:embed="rId2" cstate="print"/>
          <a:srcRect/>
          <a:stretch>
            <a:fillRect/>
          </a:stretch>
        </p:blipFill>
        <p:spPr bwMode="auto">
          <a:xfrm>
            <a:off x="3754962" y="347472"/>
            <a:ext cx="5238598" cy="6163056"/>
          </a:xfrm>
          <a:prstGeom prst="rect">
            <a:avLst/>
          </a:prstGeom>
          <a:noFill/>
          <a:ln w="9525">
            <a:noFill/>
            <a:miter lim="800000"/>
            <a:headEnd/>
            <a:tailEnd/>
          </a:ln>
          <a:effectLst/>
        </p:spPr>
      </p:pic>
      <p:pic>
        <p:nvPicPr>
          <p:cNvPr id="7" name="Picture 6" descr="border_contact_sheet.png"/>
          <p:cNvPicPr>
            <a:picLocks noChangeAspect="1"/>
          </p:cNvPicPr>
          <p:nvPr/>
        </p:nvPicPr>
        <p:blipFill>
          <a:blip r:embed="rId3" cstate="print"/>
          <a:stretch>
            <a:fillRect/>
          </a:stretch>
        </p:blipFill>
        <p:spPr>
          <a:xfrm>
            <a:off x="-560210" y="-548931"/>
            <a:ext cx="10287000" cy="9886951"/>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65304" y="262906"/>
            <a:ext cx="4876800" cy="400110"/>
          </a:xfrm>
          <a:prstGeom prst="rect">
            <a:avLst/>
          </a:prstGeom>
          <a:noFill/>
        </p:spPr>
        <p:txBody>
          <a:bodyPr wrap="square" rtlCol="0">
            <a:spAutoFit/>
          </a:bodyPr>
          <a:lstStyle/>
          <a:p>
            <a:r>
              <a:rPr lang="en-US" sz="2000" b="1" dirty="0" smtClean="0">
                <a:latin typeface="Times New Roman" pitchFamily="18" charset="0"/>
                <a:cs typeface="Times New Roman" pitchFamily="18" charset="0"/>
              </a:rPr>
              <a:t>Civic Lot -Inspirations</a:t>
            </a:r>
            <a:endParaRPr lang="en-US" sz="2000" b="1" dirty="0">
              <a:latin typeface="Times New Roman" pitchFamily="18" charset="0"/>
              <a:cs typeface="Times New Roman" pitchFamily="18" charset="0"/>
            </a:endParaRPr>
          </a:p>
        </p:txBody>
      </p:sp>
      <p:sp>
        <p:nvSpPr>
          <p:cNvPr id="4" name="TextBox 3"/>
          <p:cNvSpPr txBox="1"/>
          <p:nvPr/>
        </p:nvSpPr>
        <p:spPr>
          <a:xfrm>
            <a:off x="1082360" y="6256848"/>
            <a:ext cx="5666170" cy="369332"/>
          </a:xfrm>
          <a:prstGeom prst="rect">
            <a:avLst/>
          </a:prstGeom>
          <a:noFill/>
        </p:spPr>
        <p:txBody>
          <a:bodyPr wrap="square" rtlCol="0">
            <a:spAutoFit/>
          </a:bodyPr>
          <a:lstStyle/>
          <a:p>
            <a:r>
              <a:rPr lang="en-US" dirty="0" smtClean="0"/>
              <a:t>Tree Circle</a:t>
            </a:r>
            <a:endParaRPr lang="en-US" dirty="0"/>
          </a:p>
        </p:txBody>
      </p:sp>
      <p:pic>
        <p:nvPicPr>
          <p:cNvPr id="528385" name="Picture 1"/>
          <p:cNvPicPr>
            <a:picLocks noChangeAspect="1" noChangeArrowheads="1"/>
          </p:cNvPicPr>
          <p:nvPr/>
        </p:nvPicPr>
        <p:blipFill>
          <a:blip r:embed="rId2" cstate="print"/>
          <a:srcRect/>
          <a:stretch>
            <a:fillRect/>
          </a:stretch>
        </p:blipFill>
        <p:spPr bwMode="auto">
          <a:xfrm>
            <a:off x="1005840" y="731520"/>
            <a:ext cx="7071360" cy="5303520"/>
          </a:xfrm>
          <a:prstGeom prst="rect">
            <a:avLst/>
          </a:prstGeom>
          <a:noFill/>
          <a:ln w="9525">
            <a:noFill/>
            <a:miter lim="800000"/>
            <a:headEnd/>
            <a:tailEnd/>
          </a:ln>
          <a:effectLst/>
        </p:spPr>
      </p:pic>
      <p:pic>
        <p:nvPicPr>
          <p:cNvPr id="5" name="Picture 4" descr="border_contact_sheet.png"/>
          <p:cNvPicPr>
            <a:picLocks noChangeAspect="1"/>
          </p:cNvPicPr>
          <p:nvPr/>
        </p:nvPicPr>
        <p:blipFill>
          <a:blip r:embed="rId3" cstate="print"/>
          <a:stretch>
            <a:fillRect/>
          </a:stretch>
        </p:blipFill>
        <p:spPr>
          <a:xfrm>
            <a:off x="-560210" y="-548931"/>
            <a:ext cx="10287000" cy="9886951"/>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65304" y="262906"/>
            <a:ext cx="4876800" cy="400110"/>
          </a:xfrm>
          <a:prstGeom prst="rect">
            <a:avLst/>
          </a:prstGeom>
          <a:noFill/>
        </p:spPr>
        <p:txBody>
          <a:bodyPr wrap="square" rtlCol="0">
            <a:spAutoFit/>
          </a:bodyPr>
          <a:lstStyle/>
          <a:p>
            <a:r>
              <a:rPr lang="en-US" sz="2000" b="1" dirty="0" smtClean="0">
                <a:latin typeface="Times New Roman" pitchFamily="18" charset="0"/>
                <a:cs typeface="Times New Roman" pitchFamily="18" charset="0"/>
              </a:rPr>
              <a:t>Civic Lot -Inspirations</a:t>
            </a:r>
            <a:endParaRPr lang="en-US" sz="2000" b="1" dirty="0">
              <a:latin typeface="Times New Roman" pitchFamily="18" charset="0"/>
              <a:cs typeface="Times New Roman" pitchFamily="18" charset="0"/>
            </a:endParaRPr>
          </a:p>
        </p:txBody>
      </p:sp>
      <p:sp>
        <p:nvSpPr>
          <p:cNvPr id="4" name="TextBox 3"/>
          <p:cNvSpPr txBox="1"/>
          <p:nvPr/>
        </p:nvSpPr>
        <p:spPr>
          <a:xfrm>
            <a:off x="1082360" y="6256848"/>
            <a:ext cx="7469212" cy="369332"/>
          </a:xfrm>
          <a:prstGeom prst="rect">
            <a:avLst/>
          </a:prstGeom>
          <a:noFill/>
        </p:spPr>
        <p:txBody>
          <a:bodyPr wrap="square" rtlCol="0">
            <a:spAutoFit/>
          </a:bodyPr>
          <a:lstStyle/>
          <a:p>
            <a:r>
              <a:rPr lang="en-US" dirty="0" smtClean="0"/>
              <a:t>Pools and Pool House – Carlton Landing, Lake </a:t>
            </a:r>
            <a:r>
              <a:rPr lang="en-US" dirty="0" err="1" smtClean="0"/>
              <a:t>Eufala</a:t>
            </a:r>
            <a:r>
              <a:rPr lang="en-US" dirty="0" smtClean="0"/>
              <a:t>, Oklahoma</a:t>
            </a:r>
            <a:endParaRPr lang="en-US" dirty="0"/>
          </a:p>
        </p:txBody>
      </p:sp>
      <p:pic>
        <p:nvPicPr>
          <p:cNvPr id="565250" name="Picture 2" descr="Carlton Landing Lake Eufaula, Oklahoma - Wyatt Poindexter ..."/>
          <p:cNvPicPr>
            <a:picLocks noChangeAspect="1" noChangeArrowheads="1"/>
          </p:cNvPicPr>
          <p:nvPr/>
        </p:nvPicPr>
        <p:blipFill>
          <a:blip r:embed="rId2" cstate="print"/>
          <a:srcRect/>
          <a:stretch>
            <a:fillRect/>
          </a:stretch>
        </p:blipFill>
        <p:spPr bwMode="auto">
          <a:xfrm>
            <a:off x="523221" y="731520"/>
            <a:ext cx="8092440" cy="5394960"/>
          </a:xfrm>
          <a:prstGeom prst="rect">
            <a:avLst/>
          </a:prstGeom>
          <a:noFill/>
        </p:spPr>
      </p:pic>
      <p:pic>
        <p:nvPicPr>
          <p:cNvPr id="5" name="Picture 4" descr="border_contact_sheet.png"/>
          <p:cNvPicPr>
            <a:picLocks noChangeAspect="1"/>
          </p:cNvPicPr>
          <p:nvPr/>
        </p:nvPicPr>
        <p:blipFill>
          <a:blip r:embed="rId3" cstate="print"/>
          <a:stretch>
            <a:fillRect/>
          </a:stretch>
        </p:blipFill>
        <p:spPr>
          <a:xfrm>
            <a:off x="-560210" y="-548931"/>
            <a:ext cx="10287000" cy="9886951"/>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85" name="Text Box 13"/>
          <p:cNvSpPr txBox="1">
            <a:spLocks noChangeArrowheads="1"/>
          </p:cNvSpPr>
          <p:nvPr/>
        </p:nvSpPr>
        <p:spPr bwMode="auto">
          <a:xfrm>
            <a:off x="347139" y="609600"/>
            <a:ext cx="8458200" cy="1323439"/>
          </a:xfrm>
          <a:prstGeom prst="rect">
            <a:avLst/>
          </a:prstGeom>
          <a:noFill/>
          <a:ln w="9525">
            <a:noFill/>
            <a:miter lim="800000"/>
            <a:headEnd/>
            <a:tailEnd/>
          </a:ln>
        </p:spPr>
        <p:txBody>
          <a:bodyPr wrap="square">
            <a:spAutoFit/>
          </a:bodyPr>
          <a:lstStyle/>
          <a:p>
            <a:pPr algn="ctr">
              <a:spcBef>
                <a:spcPct val="50000"/>
              </a:spcBef>
            </a:pPr>
            <a:r>
              <a:rPr lang="en-US" sz="2000" b="1" dirty="0" smtClean="0">
                <a:latin typeface="Times New Roman" pitchFamily="18" charset="0"/>
                <a:cs typeface="Times New Roman" pitchFamily="18" charset="0"/>
              </a:rPr>
              <a:t>A Mixed-Use Town Center Is Not Needed to Compete with </a:t>
            </a:r>
          </a:p>
          <a:p>
            <a:pPr algn="ctr">
              <a:spcBef>
                <a:spcPct val="50000"/>
              </a:spcBef>
            </a:pPr>
            <a:r>
              <a:rPr lang="en-US" sz="2000" b="1" dirty="0" smtClean="0">
                <a:latin typeface="Times New Roman" pitchFamily="18" charset="0"/>
                <a:cs typeface="Times New Roman" pitchFamily="18" charset="0"/>
              </a:rPr>
              <a:t>Conventional Suburban Sprawl</a:t>
            </a:r>
          </a:p>
          <a:p>
            <a:pPr algn="ctr">
              <a:spcBef>
                <a:spcPct val="50000"/>
              </a:spcBef>
            </a:pPr>
            <a:endParaRPr lang="en-US" sz="2000" b="1" dirty="0">
              <a:latin typeface="OptimusPrinceps" pitchFamily="2" charset="0"/>
            </a:endParaRPr>
          </a:p>
        </p:txBody>
      </p:sp>
      <p:sp>
        <p:nvSpPr>
          <p:cNvPr id="131086" name="Text Box 14"/>
          <p:cNvSpPr txBox="1">
            <a:spLocks noChangeArrowheads="1"/>
          </p:cNvSpPr>
          <p:nvPr/>
        </p:nvSpPr>
        <p:spPr bwMode="auto">
          <a:xfrm>
            <a:off x="990600" y="0"/>
            <a:ext cx="685800" cy="1016000"/>
          </a:xfrm>
          <a:prstGeom prst="rect">
            <a:avLst/>
          </a:prstGeom>
          <a:noFill/>
          <a:ln w="9525">
            <a:noFill/>
            <a:miter lim="800000"/>
            <a:headEnd/>
            <a:tailEnd/>
          </a:ln>
        </p:spPr>
        <p:txBody>
          <a:bodyPr>
            <a:spAutoFit/>
          </a:bodyPr>
          <a:lstStyle/>
          <a:p>
            <a:pPr>
              <a:spcBef>
                <a:spcPct val="50000"/>
              </a:spcBef>
            </a:pPr>
            <a:endParaRPr lang="en-US" sz="6000" b="0"/>
          </a:p>
        </p:txBody>
      </p:sp>
      <p:sp>
        <p:nvSpPr>
          <p:cNvPr id="390160" name="Text Box 16"/>
          <p:cNvSpPr txBox="1">
            <a:spLocks noChangeArrowheads="1"/>
          </p:cNvSpPr>
          <p:nvPr/>
        </p:nvSpPr>
        <p:spPr bwMode="auto">
          <a:xfrm>
            <a:off x="457200" y="1709810"/>
            <a:ext cx="8229600" cy="4801314"/>
          </a:xfrm>
          <a:prstGeom prst="rect">
            <a:avLst/>
          </a:prstGeom>
          <a:noFill/>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p>
            <a:pPr lvl="0"/>
            <a:r>
              <a:rPr lang="en-US" dirty="0" smtClean="0">
                <a:latin typeface="Times New Roman" pitchFamily="18" charset="0"/>
                <a:cs typeface="Times New Roman" pitchFamily="18" charset="0"/>
              </a:rPr>
              <a:t>The Reasons:</a:t>
            </a:r>
          </a:p>
          <a:p>
            <a:pPr lvl="0"/>
            <a:endParaRPr lang="en-US" sz="1000" dirty="0" smtClean="0">
              <a:latin typeface="Times New Roman" pitchFamily="18" charset="0"/>
              <a:cs typeface="Times New Roman" pitchFamily="18" charset="0"/>
            </a:endParaRPr>
          </a:p>
          <a:p>
            <a:pPr>
              <a:buFont typeface="Arial" pitchFamily="34" charset="0"/>
              <a:buChar char="•"/>
            </a:pPr>
            <a:r>
              <a:rPr lang="en-US" dirty="0" smtClean="0">
                <a:latin typeface="Times New Roman" pitchFamily="18" charset="0"/>
                <a:cs typeface="Times New Roman" pitchFamily="18" charset="0"/>
              </a:rPr>
              <a:t>  The “over retailing of America” i.e. the over supply of retail space</a:t>
            </a:r>
          </a:p>
          <a:p>
            <a:pPr>
              <a:buFont typeface="Arial" pitchFamily="34" charset="0"/>
              <a:buChar char="•"/>
            </a:pPr>
            <a:r>
              <a:rPr lang="en-US" dirty="0" smtClean="0">
                <a:latin typeface="Times New Roman" pitchFamily="18" charset="0"/>
                <a:cs typeface="Times New Roman" pitchFamily="18" charset="0"/>
              </a:rPr>
              <a:t>  E-Commerce and Less Demand for in person purchasing</a:t>
            </a:r>
          </a:p>
          <a:p>
            <a:pPr>
              <a:buFont typeface="Arial" pitchFamily="34" charset="0"/>
              <a:buChar char="•"/>
            </a:pPr>
            <a:r>
              <a:rPr lang="en-US" dirty="0" smtClean="0">
                <a:latin typeface="Times New Roman" pitchFamily="18" charset="0"/>
                <a:cs typeface="Times New Roman" pitchFamily="18" charset="0"/>
              </a:rPr>
              <a:t>  Add to all of this unexpected risks like Covid-19</a:t>
            </a:r>
          </a:p>
          <a:p>
            <a:pPr>
              <a:buFont typeface="Arial" pitchFamily="34" charset="0"/>
              <a:buChar char="•"/>
            </a:pPr>
            <a:r>
              <a:rPr lang="en-US" dirty="0" smtClean="0">
                <a:latin typeface="Times New Roman" pitchFamily="18" charset="0"/>
                <a:cs typeface="Times New Roman" pitchFamily="18" charset="0"/>
              </a:rPr>
              <a:t>  Too expensive and therefore too risky</a:t>
            </a:r>
          </a:p>
          <a:p>
            <a:pPr>
              <a:buFont typeface="Arial" pitchFamily="34" charset="0"/>
              <a:buChar char="•"/>
            </a:pPr>
            <a:r>
              <a:rPr lang="en-US" dirty="0" smtClean="0">
                <a:latin typeface="Times New Roman" pitchFamily="18" charset="0"/>
                <a:cs typeface="Times New Roman" pitchFamily="18" charset="0"/>
              </a:rPr>
              <a:t>  Requires expertise not all TND developers have or can afford</a:t>
            </a:r>
          </a:p>
          <a:p>
            <a:pPr>
              <a:buFont typeface="Arial" pitchFamily="34" charset="0"/>
              <a:buChar char="•"/>
            </a:pPr>
            <a:r>
              <a:rPr lang="en-US" dirty="0" smtClean="0">
                <a:latin typeface="Times New Roman" pitchFamily="18" charset="0"/>
                <a:cs typeface="Times New Roman" pitchFamily="18" charset="0"/>
              </a:rPr>
              <a:t>  Brain death caused by:</a:t>
            </a:r>
          </a:p>
          <a:p>
            <a:r>
              <a:rPr lang="en-US" dirty="0" smtClean="0">
                <a:latin typeface="Times New Roman" pitchFamily="18" charset="0"/>
                <a:cs typeface="Times New Roman" pitchFamily="18" charset="0"/>
              </a:rPr>
              <a:t>	Necessity to design, finance and build the town center</a:t>
            </a:r>
          </a:p>
          <a:p>
            <a:r>
              <a:rPr lang="en-US" dirty="0" smtClean="0">
                <a:latin typeface="Times New Roman" pitchFamily="18" charset="0"/>
                <a:cs typeface="Times New Roman" pitchFamily="18" charset="0"/>
              </a:rPr>
              <a:t>	Finding the tenants</a:t>
            </a:r>
          </a:p>
          <a:p>
            <a:r>
              <a:rPr lang="en-US" dirty="0" smtClean="0">
                <a:latin typeface="Times New Roman" pitchFamily="18" charset="0"/>
                <a:cs typeface="Times New Roman" pitchFamily="18" charset="0"/>
              </a:rPr>
              <a:t>	Investing the tenant improvement allowances</a:t>
            </a:r>
          </a:p>
          <a:p>
            <a:r>
              <a:rPr lang="en-US" dirty="0" smtClean="0">
                <a:latin typeface="Times New Roman" pitchFamily="18" charset="0"/>
                <a:cs typeface="Times New Roman" pitchFamily="18" charset="0"/>
              </a:rPr>
              <a:t>	Preserving the tenant mix</a:t>
            </a:r>
          </a:p>
          <a:p>
            <a:r>
              <a:rPr lang="en-US" dirty="0" smtClean="0">
                <a:latin typeface="Times New Roman" pitchFamily="18" charset="0"/>
                <a:cs typeface="Times New Roman" pitchFamily="18" charset="0"/>
              </a:rPr>
              <a:t>	Possibly (probably?) subsidizing tenants</a:t>
            </a:r>
          </a:p>
          <a:p>
            <a:r>
              <a:rPr lang="en-US" dirty="0" smtClean="0">
                <a:latin typeface="Times New Roman" pitchFamily="18" charset="0"/>
                <a:cs typeface="Times New Roman" pitchFamily="18" charset="0"/>
              </a:rPr>
              <a:t>	Collecting rents</a:t>
            </a:r>
          </a:p>
          <a:p>
            <a:r>
              <a:rPr lang="en-US" dirty="0" smtClean="0">
                <a:latin typeface="Times New Roman" pitchFamily="18" charset="0"/>
                <a:cs typeface="Times New Roman" pitchFamily="18" charset="0"/>
              </a:rPr>
              <a:t>	Forming and running the merchants’ association</a:t>
            </a:r>
          </a:p>
          <a:p>
            <a:r>
              <a:rPr lang="en-US" dirty="0" smtClean="0">
                <a:latin typeface="Times New Roman" pitchFamily="18" charset="0"/>
                <a:cs typeface="Times New Roman" pitchFamily="18" charset="0"/>
              </a:rPr>
              <a:t>	Dealing with failing and failed tenants</a:t>
            </a:r>
          </a:p>
          <a:p>
            <a:r>
              <a:rPr lang="en-US" dirty="0" smtClean="0">
                <a:latin typeface="Times New Roman" pitchFamily="18" charset="0"/>
                <a:cs typeface="Times New Roman" pitchFamily="18" charset="0"/>
              </a:rPr>
              <a:t>	Wash, Rinse, Repeat - Start all over finding and replacing failed tenants - </a:t>
            </a:r>
          </a:p>
        </p:txBody>
      </p:sp>
      <p:pic>
        <p:nvPicPr>
          <p:cNvPr id="6" name="Picture 5" descr="border_contact_sheet.png"/>
          <p:cNvPicPr>
            <a:picLocks noChangeAspect="1"/>
          </p:cNvPicPr>
          <p:nvPr/>
        </p:nvPicPr>
        <p:blipFill>
          <a:blip r:embed="rId3" cstate="print"/>
          <a:stretch>
            <a:fillRect/>
          </a:stretch>
        </p:blipFill>
        <p:spPr>
          <a:xfrm>
            <a:off x="-560210" y="-548931"/>
            <a:ext cx="10287000" cy="9886951"/>
          </a:xfrm>
          <a:prstGeom prst="rect">
            <a:avLst/>
          </a:prstGeom>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65304" y="262906"/>
            <a:ext cx="4876800" cy="400110"/>
          </a:xfrm>
          <a:prstGeom prst="rect">
            <a:avLst/>
          </a:prstGeom>
          <a:noFill/>
        </p:spPr>
        <p:txBody>
          <a:bodyPr wrap="square" rtlCol="0">
            <a:spAutoFit/>
          </a:bodyPr>
          <a:lstStyle/>
          <a:p>
            <a:r>
              <a:rPr lang="en-US" sz="2000" b="1" dirty="0" smtClean="0">
                <a:latin typeface="Times New Roman" pitchFamily="18" charset="0"/>
                <a:cs typeface="Times New Roman" pitchFamily="18" charset="0"/>
              </a:rPr>
              <a:t>Civic Lot -Inspirations</a:t>
            </a:r>
            <a:endParaRPr lang="en-US" sz="2000" b="1" dirty="0">
              <a:latin typeface="Times New Roman" pitchFamily="18" charset="0"/>
              <a:cs typeface="Times New Roman" pitchFamily="18" charset="0"/>
            </a:endParaRPr>
          </a:p>
        </p:txBody>
      </p:sp>
      <p:sp>
        <p:nvSpPr>
          <p:cNvPr id="7" name="TextBox 6"/>
          <p:cNvSpPr txBox="1"/>
          <p:nvPr/>
        </p:nvSpPr>
        <p:spPr>
          <a:xfrm>
            <a:off x="1082359" y="6256848"/>
            <a:ext cx="7367374" cy="369332"/>
          </a:xfrm>
          <a:prstGeom prst="rect">
            <a:avLst/>
          </a:prstGeom>
          <a:noFill/>
        </p:spPr>
        <p:txBody>
          <a:bodyPr wrap="square" rtlCol="0">
            <a:spAutoFit/>
          </a:bodyPr>
          <a:lstStyle/>
          <a:p>
            <a:r>
              <a:rPr lang="en-US" dirty="0" smtClean="0"/>
              <a:t>Pool, Pool House and </a:t>
            </a:r>
            <a:r>
              <a:rPr lang="en-US" dirty="0" err="1" smtClean="0"/>
              <a:t>Pavillion</a:t>
            </a:r>
            <a:r>
              <a:rPr lang="en-US" dirty="0" smtClean="0"/>
              <a:t>, Woodstock Downtown, Woodstock, GA</a:t>
            </a:r>
            <a:endParaRPr lang="en-US" dirty="0"/>
          </a:p>
        </p:txBody>
      </p:sp>
      <p:pic>
        <p:nvPicPr>
          <p:cNvPr id="562178" name="Picture 2" descr="C:\Users\User\Documents\TND Pictures\Georgia\Woodstock Downtown, Woodstock, GA\IMG_0156.JPG"/>
          <p:cNvPicPr>
            <a:picLocks noChangeAspect="1" noChangeArrowheads="1"/>
          </p:cNvPicPr>
          <p:nvPr/>
        </p:nvPicPr>
        <p:blipFill>
          <a:blip r:embed="rId2" cstate="print"/>
          <a:srcRect/>
          <a:stretch>
            <a:fillRect/>
          </a:stretch>
        </p:blipFill>
        <p:spPr bwMode="auto">
          <a:xfrm>
            <a:off x="932688" y="731520"/>
            <a:ext cx="7156704" cy="5367528"/>
          </a:xfrm>
          <a:prstGeom prst="rect">
            <a:avLst/>
          </a:prstGeom>
          <a:noFill/>
        </p:spPr>
      </p:pic>
      <p:pic>
        <p:nvPicPr>
          <p:cNvPr id="5" name="Picture 4" descr="border_contact_sheet.png"/>
          <p:cNvPicPr>
            <a:picLocks noChangeAspect="1"/>
          </p:cNvPicPr>
          <p:nvPr/>
        </p:nvPicPr>
        <p:blipFill>
          <a:blip r:embed="rId3" cstate="print"/>
          <a:stretch>
            <a:fillRect/>
          </a:stretch>
        </p:blipFill>
        <p:spPr>
          <a:xfrm>
            <a:off x="-560210" y="-548931"/>
            <a:ext cx="10287000" cy="9886951"/>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65304" y="262906"/>
            <a:ext cx="4876800" cy="400110"/>
          </a:xfrm>
          <a:prstGeom prst="rect">
            <a:avLst/>
          </a:prstGeom>
          <a:noFill/>
        </p:spPr>
        <p:txBody>
          <a:bodyPr wrap="square" rtlCol="0">
            <a:spAutoFit/>
          </a:bodyPr>
          <a:lstStyle/>
          <a:p>
            <a:r>
              <a:rPr lang="en-US" sz="2000" b="1" dirty="0" smtClean="0">
                <a:latin typeface="Times New Roman" pitchFamily="18" charset="0"/>
                <a:cs typeface="Times New Roman" pitchFamily="18" charset="0"/>
              </a:rPr>
              <a:t>Civic Lot -Inspirations</a:t>
            </a:r>
            <a:endParaRPr lang="en-US" sz="2000" b="1" dirty="0">
              <a:latin typeface="Times New Roman" pitchFamily="18" charset="0"/>
              <a:cs typeface="Times New Roman" pitchFamily="18" charset="0"/>
            </a:endParaRPr>
          </a:p>
        </p:txBody>
      </p:sp>
      <p:sp>
        <p:nvSpPr>
          <p:cNvPr id="4" name="TextBox 3"/>
          <p:cNvSpPr txBox="1"/>
          <p:nvPr/>
        </p:nvSpPr>
        <p:spPr>
          <a:xfrm>
            <a:off x="1082360" y="6256848"/>
            <a:ext cx="5666170" cy="369332"/>
          </a:xfrm>
          <a:prstGeom prst="rect">
            <a:avLst/>
          </a:prstGeom>
          <a:noFill/>
        </p:spPr>
        <p:txBody>
          <a:bodyPr wrap="square" rtlCol="0">
            <a:spAutoFit/>
          </a:bodyPr>
          <a:lstStyle/>
          <a:p>
            <a:r>
              <a:rPr lang="en-US" dirty="0" smtClean="0"/>
              <a:t>Organic Farm, New Town at St. Charles, St. Charles, MO</a:t>
            </a:r>
            <a:endParaRPr lang="en-US" dirty="0"/>
          </a:p>
        </p:txBody>
      </p:sp>
      <p:pic>
        <p:nvPicPr>
          <p:cNvPr id="588802" name="Picture 2"/>
          <p:cNvPicPr>
            <a:picLocks noChangeAspect="1" noChangeArrowheads="1"/>
          </p:cNvPicPr>
          <p:nvPr/>
        </p:nvPicPr>
        <p:blipFill>
          <a:blip r:embed="rId2" cstate="print"/>
          <a:srcRect/>
          <a:stretch>
            <a:fillRect/>
          </a:stretch>
        </p:blipFill>
        <p:spPr bwMode="auto">
          <a:xfrm>
            <a:off x="1005840" y="731520"/>
            <a:ext cx="7070647" cy="5303520"/>
          </a:xfrm>
          <a:prstGeom prst="rect">
            <a:avLst/>
          </a:prstGeom>
          <a:noFill/>
          <a:ln w="9525">
            <a:noFill/>
            <a:miter lim="800000"/>
            <a:headEnd/>
            <a:tailEnd/>
          </a:ln>
          <a:effectLst/>
        </p:spPr>
      </p:pic>
      <p:pic>
        <p:nvPicPr>
          <p:cNvPr id="5" name="Picture 4" descr="border_contact_sheet.png"/>
          <p:cNvPicPr>
            <a:picLocks noChangeAspect="1"/>
          </p:cNvPicPr>
          <p:nvPr/>
        </p:nvPicPr>
        <p:blipFill>
          <a:blip r:embed="rId3" cstate="print"/>
          <a:stretch>
            <a:fillRect/>
          </a:stretch>
        </p:blipFill>
        <p:spPr>
          <a:xfrm>
            <a:off x="-560210" y="-548931"/>
            <a:ext cx="10287000" cy="9886951"/>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65304" y="262906"/>
            <a:ext cx="4876800" cy="400110"/>
          </a:xfrm>
          <a:prstGeom prst="rect">
            <a:avLst/>
          </a:prstGeom>
          <a:noFill/>
        </p:spPr>
        <p:txBody>
          <a:bodyPr wrap="square" rtlCol="0">
            <a:spAutoFit/>
          </a:bodyPr>
          <a:lstStyle/>
          <a:p>
            <a:r>
              <a:rPr lang="en-US" sz="2000" b="1" dirty="0" smtClean="0">
                <a:latin typeface="Times New Roman" pitchFamily="18" charset="0"/>
                <a:cs typeface="Times New Roman" pitchFamily="18" charset="0"/>
              </a:rPr>
              <a:t>Community Lot -Inspirations</a:t>
            </a:r>
            <a:endParaRPr lang="en-US" sz="2000" b="1" dirty="0">
              <a:latin typeface="Times New Roman" pitchFamily="18" charset="0"/>
              <a:cs typeface="Times New Roman" pitchFamily="18" charset="0"/>
            </a:endParaRPr>
          </a:p>
        </p:txBody>
      </p:sp>
      <p:pic>
        <p:nvPicPr>
          <p:cNvPr id="145410" name="Picture 2"/>
          <p:cNvPicPr>
            <a:picLocks noChangeArrowheads="1"/>
          </p:cNvPicPr>
          <p:nvPr/>
        </p:nvPicPr>
        <p:blipFill>
          <a:blip r:embed="rId2" cstate="print"/>
          <a:srcRect/>
          <a:stretch>
            <a:fillRect/>
          </a:stretch>
        </p:blipFill>
        <p:spPr bwMode="auto">
          <a:xfrm>
            <a:off x="993648" y="731519"/>
            <a:ext cx="7156704" cy="5367528"/>
          </a:xfrm>
          <a:prstGeom prst="rect">
            <a:avLst/>
          </a:prstGeom>
          <a:noFill/>
          <a:ln w="9525">
            <a:noFill/>
            <a:miter lim="800000"/>
            <a:headEnd/>
            <a:tailEnd/>
          </a:ln>
          <a:effectLst/>
        </p:spPr>
      </p:pic>
      <p:sp>
        <p:nvSpPr>
          <p:cNvPr id="5" name="TextBox 4"/>
          <p:cNvSpPr txBox="1"/>
          <p:nvPr/>
        </p:nvSpPr>
        <p:spPr>
          <a:xfrm>
            <a:off x="1082360" y="6256848"/>
            <a:ext cx="5666170" cy="369332"/>
          </a:xfrm>
          <a:prstGeom prst="rect">
            <a:avLst/>
          </a:prstGeom>
          <a:noFill/>
        </p:spPr>
        <p:txBody>
          <a:bodyPr wrap="square" rtlCol="0">
            <a:spAutoFit/>
          </a:bodyPr>
          <a:lstStyle/>
          <a:p>
            <a:r>
              <a:rPr lang="en-US" dirty="0" smtClean="0"/>
              <a:t>Community Garden - Mt. Laurel in Birmingham, AL</a:t>
            </a:r>
            <a:endParaRPr lang="en-US" dirty="0"/>
          </a:p>
        </p:txBody>
      </p:sp>
      <p:pic>
        <p:nvPicPr>
          <p:cNvPr id="7" name="Picture 6" descr="border_contact_sheet.png"/>
          <p:cNvPicPr>
            <a:picLocks noChangeAspect="1"/>
          </p:cNvPicPr>
          <p:nvPr/>
        </p:nvPicPr>
        <p:blipFill>
          <a:blip r:embed="rId3" cstate="print"/>
          <a:stretch>
            <a:fillRect/>
          </a:stretch>
        </p:blipFill>
        <p:spPr>
          <a:xfrm>
            <a:off x="-560210" y="-548931"/>
            <a:ext cx="10287000" cy="9886951"/>
          </a:xfrm>
          <a:prstGeom prst="rect">
            <a:avLst/>
          </a:prstGeo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65304" y="262906"/>
            <a:ext cx="4876800" cy="400110"/>
          </a:xfrm>
          <a:prstGeom prst="rect">
            <a:avLst/>
          </a:prstGeom>
          <a:noFill/>
        </p:spPr>
        <p:txBody>
          <a:bodyPr wrap="square" rtlCol="0">
            <a:spAutoFit/>
          </a:bodyPr>
          <a:lstStyle/>
          <a:p>
            <a:r>
              <a:rPr lang="en-US" sz="2000" b="1" dirty="0" smtClean="0">
                <a:latin typeface="Times New Roman" pitchFamily="18" charset="0"/>
                <a:cs typeface="Times New Roman" pitchFamily="18" charset="0"/>
              </a:rPr>
              <a:t>Community Lot -Inspirations</a:t>
            </a:r>
            <a:endParaRPr lang="en-US" sz="2000" b="1" dirty="0">
              <a:latin typeface="Times New Roman" pitchFamily="18" charset="0"/>
              <a:cs typeface="Times New Roman" pitchFamily="18" charset="0"/>
            </a:endParaRPr>
          </a:p>
        </p:txBody>
      </p:sp>
      <p:pic>
        <p:nvPicPr>
          <p:cNvPr id="69633" name="Picture 1"/>
          <p:cNvPicPr>
            <a:picLocks noChangeAspect="1" noChangeArrowheads="1"/>
          </p:cNvPicPr>
          <p:nvPr/>
        </p:nvPicPr>
        <p:blipFill>
          <a:blip r:embed="rId2" cstate="print"/>
          <a:srcRect/>
          <a:stretch>
            <a:fillRect/>
          </a:stretch>
        </p:blipFill>
        <p:spPr bwMode="auto">
          <a:xfrm>
            <a:off x="994012" y="731520"/>
            <a:ext cx="7155977" cy="5367528"/>
          </a:xfrm>
          <a:prstGeom prst="rect">
            <a:avLst/>
          </a:prstGeom>
          <a:noFill/>
          <a:ln w="9525">
            <a:noFill/>
            <a:miter lim="800000"/>
            <a:headEnd/>
            <a:tailEnd/>
          </a:ln>
          <a:effectLst/>
        </p:spPr>
      </p:pic>
      <p:sp>
        <p:nvSpPr>
          <p:cNvPr id="4" name="TextBox 3"/>
          <p:cNvSpPr txBox="1"/>
          <p:nvPr/>
        </p:nvSpPr>
        <p:spPr>
          <a:xfrm>
            <a:off x="1082360" y="6256848"/>
            <a:ext cx="5292682" cy="369332"/>
          </a:xfrm>
          <a:prstGeom prst="rect">
            <a:avLst/>
          </a:prstGeom>
          <a:noFill/>
        </p:spPr>
        <p:txBody>
          <a:bodyPr wrap="square" rtlCol="0">
            <a:spAutoFit/>
          </a:bodyPr>
          <a:lstStyle/>
          <a:p>
            <a:r>
              <a:rPr lang="en-US" dirty="0" smtClean="0"/>
              <a:t>Community Garden – Prospect in Longmont, CO</a:t>
            </a:r>
            <a:endParaRPr lang="en-US" dirty="0"/>
          </a:p>
        </p:txBody>
      </p:sp>
      <p:pic>
        <p:nvPicPr>
          <p:cNvPr id="5" name="Picture 4" descr="border_contact_sheet.png"/>
          <p:cNvPicPr>
            <a:picLocks noChangeAspect="1"/>
          </p:cNvPicPr>
          <p:nvPr/>
        </p:nvPicPr>
        <p:blipFill>
          <a:blip r:embed="rId3" cstate="print"/>
          <a:stretch>
            <a:fillRect/>
          </a:stretch>
        </p:blipFill>
        <p:spPr>
          <a:xfrm>
            <a:off x="-560210" y="-548931"/>
            <a:ext cx="10287000" cy="9886951"/>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65304" y="262906"/>
            <a:ext cx="4876800" cy="400110"/>
          </a:xfrm>
          <a:prstGeom prst="rect">
            <a:avLst/>
          </a:prstGeom>
          <a:noFill/>
        </p:spPr>
        <p:txBody>
          <a:bodyPr wrap="square" rtlCol="0">
            <a:spAutoFit/>
          </a:bodyPr>
          <a:lstStyle/>
          <a:p>
            <a:r>
              <a:rPr lang="en-US" sz="2000" b="1" dirty="0" smtClean="0">
                <a:latin typeface="Times New Roman" pitchFamily="18" charset="0"/>
                <a:cs typeface="Times New Roman" pitchFamily="18" charset="0"/>
              </a:rPr>
              <a:t>Civic Lot -Inspirations</a:t>
            </a:r>
            <a:endParaRPr lang="en-US" sz="2000" b="1" dirty="0">
              <a:latin typeface="Times New Roman" pitchFamily="18" charset="0"/>
              <a:cs typeface="Times New Roman" pitchFamily="18" charset="0"/>
            </a:endParaRPr>
          </a:p>
        </p:txBody>
      </p:sp>
      <p:sp>
        <p:nvSpPr>
          <p:cNvPr id="7" name="TextBox 6"/>
          <p:cNvSpPr txBox="1"/>
          <p:nvPr/>
        </p:nvSpPr>
        <p:spPr>
          <a:xfrm>
            <a:off x="1082359" y="6256848"/>
            <a:ext cx="7367374" cy="369332"/>
          </a:xfrm>
          <a:prstGeom prst="rect">
            <a:avLst/>
          </a:prstGeom>
          <a:noFill/>
        </p:spPr>
        <p:txBody>
          <a:bodyPr wrap="square" rtlCol="0">
            <a:spAutoFit/>
          </a:bodyPr>
          <a:lstStyle/>
          <a:p>
            <a:r>
              <a:rPr lang="en-US" dirty="0" smtClean="0"/>
              <a:t>Formal Rose Garden, Norton Commons, Prospect (outside of Louisville), KY</a:t>
            </a:r>
            <a:endParaRPr lang="en-US" dirty="0"/>
          </a:p>
        </p:txBody>
      </p:sp>
      <p:pic>
        <p:nvPicPr>
          <p:cNvPr id="582658" name="Picture 2" descr="https://www.nortoncommons.com/img/a_photos-03.jpg"/>
          <p:cNvPicPr>
            <a:picLocks noChangeAspect="1" noChangeArrowheads="1"/>
          </p:cNvPicPr>
          <p:nvPr/>
        </p:nvPicPr>
        <p:blipFill>
          <a:blip r:embed="rId2" cstate="print"/>
          <a:srcRect/>
          <a:stretch>
            <a:fillRect/>
          </a:stretch>
        </p:blipFill>
        <p:spPr bwMode="auto">
          <a:xfrm>
            <a:off x="1645708" y="1024467"/>
            <a:ext cx="5715000" cy="4286250"/>
          </a:xfrm>
          <a:prstGeom prst="rect">
            <a:avLst/>
          </a:prstGeom>
          <a:noFill/>
        </p:spPr>
      </p:pic>
      <p:pic>
        <p:nvPicPr>
          <p:cNvPr id="5" name="Picture 4" descr="border_contact_sheet.png"/>
          <p:cNvPicPr>
            <a:picLocks noChangeAspect="1"/>
          </p:cNvPicPr>
          <p:nvPr/>
        </p:nvPicPr>
        <p:blipFill>
          <a:blip r:embed="rId3" cstate="print"/>
          <a:stretch>
            <a:fillRect/>
          </a:stretch>
        </p:blipFill>
        <p:spPr>
          <a:xfrm>
            <a:off x="-560210" y="-548931"/>
            <a:ext cx="10287000" cy="9886951"/>
          </a:xfrm>
          <a:prstGeom prst="rect">
            <a:avLst/>
          </a:prstGeo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65304" y="262906"/>
            <a:ext cx="4876800" cy="400110"/>
          </a:xfrm>
          <a:prstGeom prst="rect">
            <a:avLst/>
          </a:prstGeom>
          <a:noFill/>
        </p:spPr>
        <p:txBody>
          <a:bodyPr wrap="square" rtlCol="0">
            <a:spAutoFit/>
          </a:bodyPr>
          <a:lstStyle/>
          <a:p>
            <a:r>
              <a:rPr lang="en-US" sz="2000" b="1" dirty="0" smtClean="0">
                <a:latin typeface="Times New Roman" pitchFamily="18" charset="0"/>
                <a:cs typeface="Times New Roman" pitchFamily="18" charset="0"/>
              </a:rPr>
              <a:t>Civic Lot -Inspirations</a:t>
            </a:r>
            <a:endParaRPr lang="en-US" sz="2000" b="1" dirty="0">
              <a:latin typeface="Times New Roman" pitchFamily="18" charset="0"/>
              <a:cs typeface="Times New Roman" pitchFamily="18" charset="0"/>
            </a:endParaRPr>
          </a:p>
        </p:txBody>
      </p:sp>
      <p:sp>
        <p:nvSpPr>
          <p:cNvPr id="4" name="TextBox 3"/>
          <p:cNvSpPr txBox="1"/>
          <p:nvPr/>
        </p:nvSpPr>
        <p:spPr>
          <a:xfrm>
            <a:off x="1082360" y="6256848"/>
            <a:ext cx="5666170" cy="369332"/>
          </a:xfrm>
          <a:prstGeom prst="rect">
            <a:avLst/>
          </a:prstGeom>
          <a:noFill/>
        </p:spPr>
        <p:txBody>
          <a:bodyPr wrap="square" rtlCol="0">
            <a:spAutoFit/>
          </a:bodyPr>
          <a:lstStyle/>
          <a:p>
            <a:r>
              <a:rPr lang="en-US" dirty="0" smtClean="0"/>
              <a:t>Orangery</a:t>
            </a:r>
            <a:endParaRPr lang="en-US" dirty="0"/>
          </a:p>
        </p:txBody>
      </p:sp>
      <p:pic>
        <p:nvPicPr>
          <p:cNvPr id="515074" name="Picture 2" descr="Orangerie professional"/>
          <p:cNvPicPr>
            <a:picLocks noChangeAspect="1" noChangeArrowheads="1"/>
          </p:cNvPicPr>
          <p:nvPr/>
        </p:nvPicPr>
        <p:blipFill>
          <a:blip r:embed="rId2" cstate="print"/>
          <a:srcRect/>
          <a:stretch>
            <a:fillRect/>
          </a:stretch>
        </p:blipFill>
        <p:spPr bwMode="auto">
          <a:xfrm>
            <a:off x="539478" y="731520"/>
            <a:ext cx="8047269" cy="5367528"/>
          </a:xfrm>
          <a:prstGeom prst="rect">
            <a:avLst/>
          </a:prstGeom>
          <a:noFill/>
        </p:spPr>
      </p:pic>
      <p:pic>
        <p:nvPicPr>
          <p:cNvPr id="5" name="Picture 4" descr="border_contact_sheet.png"/>
          <p:cNvPicPr>
            <a:picLocks noChangeAspect="1"/>
          </p:cNvPicPr>
          <p:nvPr/>
        </p:nvPicPr>
        <p:blipFill>
          <a:blip r:embed="rId3" cstate="print"/>
          <a:stretch>
            <a:fillRect/>
          </a:stretch>
        </p:blipFill>
        <p:spPr>
          <a:xfrm>
            <a:off x="-560210" y="-548931"/>
            <a:ext cx="10287000" cy="9886951"/>
          </a:xfrm>
          <a:prstGeom prst="rect">
            <a:avLst/>
          </a:prstGeo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65304" y="262906"/>
            <a:ext cx="4876800" cy="400110"/>
          </a:xfrm>
          <a:prstGeom prst="rect">
            <a:avLst/>
          </a:prstGeom>
          <a:noFill/>
        </p:spPr>
        <p:txBody>
          <a:bodyPr wrap="square" rtlCol="0">
            <a:spAutoFit/>
          </a:bodyPr>
          <a:lstStyle/>
          <a:p>
            <a:r>
              <a:rPr lang="en-US" sz="2000" b="1" dirty="0" smtClean="0">
                <a:latin typeface="Times New Roman" pitchFamily="18" charset="0"/>
                <a:cs typeface="Times New Roman" pitchFamily="18" charset="0"/>
              </a:rPr>
              <a:t>Civic Lot -Inspirations</a:t>
            </a:r>
            <a:endParaRPr lang="en-US" sz="2000" b="1" dirty="0">
              <a:latin typeface="Times New Roman" pitchFamily="18" charset="0"/>
              <a:cs typeface="Times New Roman" pitchFamily="18" charset="0"/>
            </a:endParaRPr>
          </a:p>
        </p:txBody>
      </p:sp>
      <p:sp>
        <p:nvSpPr>
          <p:cNvPr id="8" name="TextBox 7"/>
          <p:cNvSpPr txBox="1"/>
          <p:nvPr/>
        </p:nvSpPr>
        <p:spPr>
          <a:xfrm>
            <a:off x="1082359" y="6256848"/>
            <a:ext cx="7367374" cy="646331"/>
          </a:xfrm>
          <a:prstGeom prst="rect">
            <a:avLst/>
          </a:prstGeom>
          <a:noFill/>
        </p:spPr>
        <p:txBody>
          <a:bodyPr wrap="square" rtlCol="0">
            <a:spAutoFit/>
          </a:bodyPr>
          <a:lstStyle/>
          <a:p>
            <a:r>
              <a:rPr lang="en-US" dirty="0" smtClean="0"/>
              <a:t>Dog Park</a:t>
            </a:r>
            <a:r>
              <a:rPr lang="en-US" dirty="0" smtClean="0"/>
              <a:t>, </a:t>
            </a:r>
            <a:r>
              <a:rPr lang="en-US" dirty="0" smtClean="0"/>
              <a:t>Norton </a:t>
            </a:r>
            <a:r>
              <a:rPr lang="en-US" dirty="0" smtClean="0"/>
              <a:t>Commons has three, </a:t>
            </a:r>
            <a:r>
              <a:rPr lang="en-US" dirty="0" smtClean="0"/>
              <a:t>Prospect, (outside of Louisville), KY</a:t>
            </a:r>
          </a:p>
          <a:p>
            <a:endParaRPr lang="en-US" dirty="0"/>
          </a:p>
        </p:txBody>
      </p:sp>
      <p:pic>
        <p:nvPicPr>
          <p:cNvPr id="576514" name="Picture 2" descr="https://www.nortoncommons.com/img/a_photos-13.jpg"/>
          <p:cNvPicPr>
            <a:picLocks noChangeAspect="1" noChangeArrowheads="1"/>
          </p:cNvPicPr>
          <p:nvPr/>
        </p:nvPicPr>
        <p:blipFill>
          <a:blip r:embed="rId2" cstate="print"/>
          <a:srcRect/>
          <a:stretch>
            <a:fillRect/>
          </a:stretch>
        </p:blipFill>
        <p:spPr bwMode="auto">
          <a:xfrm>
            <a:off x="1005840" y="731520"/>
            <a:ext cx="7071360" cy="5303520"/>
          </a:xfrm>
          <a:prstGeom prst="rect">
            <a:avLst/>
          </a:prstGeom>
          <a:noFill/>
        </p:spPr>
      </p:pic>
      <p:pic>
        <p:nvPicPr>
          <p:cNvPr id="6" name="Picture 5" descr="border_contact_sheet.png"/>
          <p:cNvPicPr>
            <a:picLocks noChangeAspect="1"/>
          </p:cNvPicPr>
          <p:nvPr/>
        </p:nvPicPr>
        <p:blipFill>
          <a:blip r:embed="rId3" cstate="print"/>
          <a:stretch>
            <a:fillRect/>
          </a:stretch>
        </p:blipFill>
        <p:spPr>
          <a:xfrm>
            <a:off x="-560210" y="-548931"/>
            <a:ext cx="10287000" cy="9886951"/>
          </a:xfrm>
          <a:prstGeom prst="rect">
            <a:avLst/>
          </a:prstGeo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82360" y="6256848"/>
            <a:ext cx="7469212" cy="369332"/>
          </a:xfrm>
          <a:prstGeom prst="rect">
            <a:avLst/>
          </a:prstGeom>
          <a:noFill/>
        </p:spPr>
        <p:txBody>
          <a:bodyPr wrap="square" rtlCol="0">
            <a:spAutoFit/>
          </a:bodyPr>
          <a:lstStyle/>
          <a:p>
            <a:r>
              <a:rPr lang="en-US" dirty="0" smtClean="0"/>
              <a:t>Ferris Wheel and Hammocks – Wheeler District, Oklahoma City, Oklahoma</a:t>
            </a:r>
            <a:endParaRPr lang="en-US" dirty="0"/>
          </a:p>
        </p:txBody>
      </p:sp>
      <p:pic>
        <p:nvPicPr>
          <p:cNvPr id="567300" name="Picture 4" descr="https://perceptivetravel.com/blog/wp-content/Hammocks-in-Wheeler-Park-near-the-Ferris-Wheel-in-Oklahoma-City-photo-by-Sheila-Scarborough.jpg"/>
          <p:cNvPicPr>
            <a:picLocks noChangeAspect="1" noChangeArrowheads="1"/>
          </p:cNvPicPr>
          <p:nvPr/>
        </p:nvPicPr>
        <p:blipFill>
          <a:blip r:embed="rId2" cstate="print"/>
          <a:srcRect/>
          <a:stretch>
            <a:fillRect/>
          </a:stretch>
        </p:blipFill>
        <p:spPr bwMode="auto">
          <a:xfrm>
            <a:off x="1005840" y="731520"/>
            <a:ext cx="7156703" cy="5367528"/>
          </a:xfrm>
          <a:prstGeom prst="rect">
            <a:avLst/>
          </a:prstGeom>
          <a:noFill/>
        </p:spPr>
      </p:pic>
      <p:sp>
        <p:nvSpPr>
          <p:cNvPr id="9" name="TextBox 8"/>
          <p:cNvSpPr txBox="1"/>
          <p:nvPr/>
        </p:nvSpPr>
        <p:spPr>
          <a:xfrm>
            <a:off x="765304" y="262906"/>
            <a:ext cx="8226296" cy="400110"/>
          </a:xfrm>
          <a:prstGeom prst="rect">
            <a:avLst/>
          </a:prstGeom>
          <a:noFill/>
        </p:spPr>
        <p:txBody>
          <a:bodyPr wrap="square" rtlCol="0">
            <a:spAutoFit/>
          </a:bodyPr>
          <a:lstStyle/>
          <a:p>
            <a:r>
              <a:rPr lang="en-US" sz="2000" b="1" dirty="0" smtClean="0">
                <a:latin typeface="Times New Roman" pitchFamily="18" charset="0"/>
                <a:cs typeface="Times New Roman" pitchFamily="18" charset="0"/>
              </a:rPr>
              <a:t>Civic Lot – Inspirations – And Now for Something Completely Different</a:t>
            </a:r>
            <a:endParaRPr lang="en-US" sz="2000" b="1" dirty="0">
              <a:latin typeface="Times New Roman" pitchFamily="18" charset="0"/>
              <a:cs typeface="Times New Roman" pitchFamily="18" charset="0"/>
            </a:endParaRPr>
          </a:p>
        </p:txBody>
      </p:sp>
      <p:pic>
        <p:nvPicPr>
          <p:cNvPr id="5" name="Picture 4" descr="border_contact_sheet.png"/>
          <p:cNvPicPr>
            <a:picLocks noChangeAspect="1"/>
          </p:cNvPicPr>
          <p:nvPr/>
        </p:nvPicPr>
        <p:blipFill>
          <a:blip r:embed="rId3" cstate="print"/>
          <a:stretch>
            <a:fillRect/>
          </a:stretch>
        </p:blipFill>
        <p:spPr>
          <a:xfrm>
            <a:off x="-560210" y="-548931"/>
            <a:ext cx="10287000" cy="9886951"/>
          </a:xfrm>
          <a:prstGeom prst="rect">
            <a:avLst/>
          </a:prstGeo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65303" y="262906"/>
            <a:ext cx="5440763" cy="400110"/>
          </a:xfrm>
          <a:prstGeom prst="rect">
            <a:avLst/>
          </a:prstGeom>
          <a:noFill/>
        </p:spPr>
        <p:txBody>
          <a:bodyPr wrap="square" rtlCol="0">
            <a:spAutoFit/>
          </a:bodyPr>
          <a:lstStyle/>
          <a:p>
            <a:r>
              <a:rPr lang="en-US" sz="2000" b="1" dirty="0" smtClean="0">
                <a:latin typeface="Times New Roman" pitchFamily="18" charset="0"/>
                <a:cs typeface="Times New Roman" pitchFamily="18" charset="0"/>
              </a:rPr>
              <a:t>Village Center Alternatives . . . . If you must!</a:t>
            </a:r>
            <a:endParaRPr lang="en-US" sz="2000" b="1" dirty="0">
              <a:latin typeface="Times New Roman" pitchFamily="18" charset="0"/>
              <a:cs typeface="Times New Roman" pitchFamily="18" charset="0"/>
            </a:endParaRPr>
          </a:p>
        </p:txBody>
      </p:sp>
      <p:sp>
        <p:nvSpPr>
          <p:cNvPr id="7" name="TextBox 6"/>
          <p:cNvSpPr txBox="1"/>
          <p:nvPr/>
        </p:nvSpPr>
        <p:spPr>
          <a:xfrm>
            <a:off x="1082359" y="6256848"/>
            <a:ext cx="7367374" cy="369332"/>
          </a:xfrm>
          <a:prstGeom prst="rect">
            <a:avLst/>
          </a:prstGeom>
          <a:noFill/>
        </p:spPr>
        <p:txBody>
          <a:bodyPr wrap="square" rtlCol="0">
            <a:spAutoFit/>
          </a:bodyPr>
          <a:lstStyle/>
          <a:p>
            <a:r>
              <a:rPr lang="en-US" dirty="0" smtClean="0"/>
              <a:t>Pop Up Stores, Carlton Landing, Lake </a:t>
            </a:r>
            <a:r>
              <a:rPr lang="en-US" dirty="0" err="1" smtClean="0"/>
              <a:t>Eufala</a:t>
            </a:r>
            <a:r>
              <a:rPr lang="en-US" dirty="0" smtClean="0"/>
              <a:t>, OK</a:t>
            </a:r>
            <a:endParaRPr lang="en-US" dirty="0"/>
          </a:p>
        </p:txBody>
      </p:sp>
      <p:pic>
        <p:nvPicPr>
          <p:cNvPr id="509954" name="Picture 2" descr="https://carltonlanding.com/wp-content/uploads/2017/05/carlton-landing-sat-12.jpg"/>
          <p:cNvPicPr>
            <a:picLocks noChangeAspect="1" noChangeArrowheads="1"/>
          </p:cNvPicPr>
          <p:nvPr/>
        </p:nvPicPr>
        <p:blipFill>
          <a:blip r:embed="rId2" cstate="print"/>
          <a:srcRect/>
          <a:stretch>
            <a:fillRect/>
          </a:stretch>
        </p:blipFill>
        <p:spPr bwMode="auto">
          <a:xfrm>
            <a:off x="587379" y="756190"/>
            <a:ext cx="7955279" cy="5303520"/>
          </a:xfrm>
          <a:prstGeom prst="rect">
            <a:avLst/>
          </a:prstGeom>
          <a:noFill/>
        </p:spPr>
      </p:pic>
      <p:pic>
        <p:nvPicPr>
          <p:cNvPr id="5" name="Picture 4" descr="border_contact_sheet.png"/>
          <p:cNvPicPr>
            <a:picLocks noChangeAspect="1"/>
          </p:cNvPicPr>
          <p:nvPr/>
        </p:nvPicPr>
        <p:blipFill>
          <a:blip r:embed="rId3" cstate="print"/>
          <a:stretch>
            <a:fillRect/>
          </a:stretch>
        </p:blipFill>
        <p:spPr>
          <a:xfrm>
            <a:off x="-560210" y="-548931"/>
            <a:ext cx="10287000" cy="9886951"/>
          </a:xfrm>
          <a:prstGeom prst="rect">
            <a:avLst/>
          </a:prstGeo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82359" y="6256848"/>
            <a:ext cx="7367374" cy="369332"/>
          </a:xfrm>
          <a:prstGeom prst="rect">
            <a:avLst/>
          </a:prstGeom>
          <a:noFill/>
        </p:spPr>
        <p:txBody>
          <a:bodyPr wrap="square" rtlCol="0">
            <a:spAutoFit/>
          </a:bodyPr>
          <a:lstStyle/>
          <a:p>
            <a:r>
              <a:rPr lang="en-US" dirty="0" smtClean="0"/>
              <a:t>Pop Up Stores, New Town at St. Charles, St. Charles, MO – facing the street</a:t>
            </a:r>
            <a:endParaRPr lang="en-US" dirty="0"/>
          </a:p>
        </p:txBody>
      </p:sp>
      <p:pic>
        <p:nvPicPr>
          <p:cNvPr id="490497" name="Picture 1"/>
          <p:cNvPicPr>
            <a:picLocks noChangeAspect="1" noChangeArrowheads="1"/>
          </p:cNvPicPr>
          <p:nvPr/>
        </p:nvPicPr>
        <p:blipFill>
          <a:blip r:embed="rId2" cstate="print"/>
          <a:srcRect/>
          <a:stretch>
            <a:fillRect/>
          </a:stretch>
        </p:blipFill>
        <p:spPr bwMode="auto">
          <a:xfrm>
            <a:off x="607891" y="731520"/>
            <a:ext cx="7915695" cy="5303520"/>
          </a:xfrm>
          <a:prstGeom prst="rect">
            <a:avLst/>
          </a:prstGeom>
          <a:noFill/>
          <a:ln w="9525">
            <a:noFill/>
            <a:miter lim="800000"/>
            <a:headEnd/>
            <a:tailEnd/>
          </a:ln>
          <a:effectLst/>
        </p:spPr>
      </p:pic>
      <p:sp>
        <p:nvSpPr>
          <p:cNvPr id="6" name="TextBox 5"/>
          <p:cNvSpPr txBox="1"/>
          <p:nvPr/>
        </p:nvSpPr>
        <p:spPr>
          <a:xfrm>
            <a:off x="765304" y="262906"/>
            <a:ext cx="4876800" cy="400110"/>
          </a:xfrm>
          <a:prstGeom prst="rect">
            <a:avLst/>
          </a:prstGeom>
          <a:noFill/>
        </p:spPr>
        <p:txBody>
          <a:bodyPr wrap="square" rtlCol="0">
            <a:spAutoFit/>
          </a:bodyPr>
          <a:lstStyle/>
          <a:p>
            <a:r>
              <a:rPr lang="en-US" sz="2000" b="1" dirty="0" smtClean="0">
                <a:latin typeface="Times New Roman" pitchFamily="18" charset="0"/>
                <a:cs typeface="Times New Roman" pitchFamily="18" charset="0"/>
              </a:rPr>
              <a:t>Village Center Alternatives . . . .</a:t>
            </a:r>
            <a:endParaRPr lang="en-US" sz="2000" b="1" dirty="0">
              <a:latin typeface="Times New Roman" pitchFamily="18" charset="0"/>
              <a:cs typeface="Times New Roman" pitchFamily="18" charset="0"/>
            </a:endParaRPr>
          </a:p>
        </p:txBody>
      </p:sp>
      <p:pic>
        <p:nvPicPr>
          <p:cNvPr id="5" name="Picture 4" descr="border_contact_sheet.png"/>
          <p:cNvPicPr>
            <a:picLocks noChangeAspect="1"/>
          </p:cNvPicPr>
          <p:nvPr/>
        </p:nvPicPr>
        <p:blipFill>
          <a:blip r:embed="rId3" cstate="print"/>
          <a:stretch>
            <a:fillRect/>
          </a:stretch>
        </p:blipFill>
        <p:spPr>
          <a:xfrm>
            <a:off x="-560210" y="-548931"/>
            <a:ext cx="10287000" cy="9886951"/>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29733" y="3920067"/>
            <a:ext cx="4241800" cy="276999"/>
          </a:xfrm>
          <a:prstGeom prst="rect">
            <a:avLst/>
          </a:prstGeom>
          <a:solidFill>
            <a:srgbClr val="FFFF00"/>
          </a:solidFill>
        </p:spPr>
        <p:txBody>
          <a:bodyPr wrap="square" rtlCol="0">
            <a:spAutoFit/>
          </a:bodyPr>
          <a:lstStyle/>
          <a:p>
            <a:endParaRPr lang="en-US" sz="1200" dirty="0"/>
          </a:p>
        </p:txBody>
      </p:sp>
      <p:sp>
        <p:nvSpPr>
          <p:cNvPr id="12" name="TextBox 11"/>
          <p:cNvSpPr txBox="1"/>
          <p:nvPr/>
        </p:nvSpPr>
        <p:spPr>
          <a:xfrm>
            <a:off x="812800" y="3132667"/>
            <a:ext cx="3251199" cy="276999"/>
          </a:xfrm>
          <a:prstGeom prst="rect">
            <a:avLst/>
          </a:prstGeom>
          <a:solidFill>
            <a:srgbClr val="FFFF00"/>
          </a:solidFill>
        </p:spPr>
        <p:txBody>
          <a:bodyPr wrap="square" rtlCol="0">
            <a:spAutoFit/>
          </a:bodyPr>
          <a:lstStyle/>
          <a:p>
            <a:endParaRPr lang="en-US" sz="1200" dirty="0"/>
          </a:p>
        </p:txBody>
      </p:sp>
      <p:sp>
        <p:nvSpPr>
          <p:cNvPr id="11" name="TextBox 10"/>
          <p:cNvSpPr txBox="1"/>
          <p:nvPr/>
        </p:nvSpPr>
        <p:spPr>
          <a:xfrm>
            <a:off x="2472267" y="2810934"/>
            <a:ext cx="5808133" cy="276999"/>
          </a:xfrm>
          <a:prstGeom prst="rect">
            <a:avLst/>
          </a:prstGeom>
          <a:solidFill>
            <a:srgbClr val="FFFF00"/>
          </a:solidFill>
        </p:spPr>
        <p:txBody>
          <a:bodyPr wrap="square" rtlCol="0">
            <a:spAutoFit/>
          </a:bodyPr>
          <a:lstStyle/>
          <a:p>
            <a:endParaRPr lang="en-US" sz="1200" dirty="0"/>
          </a:p>
        </p:txBody>
      </p:sp>
      <p:sp>
        <p:nvSpPr>
          <p:cNvPr id="9" name="TextBox 8"/>
          <p:cNvSpPr txBox="1"/>
          <p:nvPr/>
        </p:nvSpPr>
        <p:spPr>
          <a:xfrm>
            <a:off x="829734" y="2319867"/>
            <a:ext cx="2709333" cy="276999"/>
          </a:xfrm>
          <a:prstGeom prst="rect">
            <a:avLst/>
          </a:prstGeom>
          <a:solidFill>
            <a:srgbClr val="FFFF00"/>
          </a:solidFill>
        </p:spPr>
        <p:txBody>
          <a:bodyPr wrap="square" rtlCol="0">
            <a:spAutoFit/>
          </a:bodyPr>
          <a:lstStyle/>
          <a:p>
            <a:endParaRPr lang="en-US" sz="1200" dirty="0"/>
          </a:p>
        </p:txBody>
      </p:sp>
      <p:sp>
        <p:nvSpPr>
          <p:cNvPr id="8" name="TextBox 7"/>
          <p:cNvSpPr txBox="1"/>
          <p:nvPr/>
        </p:nvSpPr>
        <p:spPr>
          <a:xfrm>
            <a:off x="3784600" y="2015067"/>
            <a:ext cx="4072467" cy="276999"/>
          </a:xfrm>
          <a:prstGeom prst="rect">
            <a:avLst/>
          </a:prstGeom>
          <a:solidFill>
            <a:srgbClr val="FFFF00"/>
          </a:solidFill>
        </p:spPr>
        <p:txBody>
          <a:bodyPr wrap="square" rtlCol="0">
            <a:spAutoFit/>
          </a:bodyPr>
          <a:lstStyle/>
          <a:p>
            <a:endParaRPr lang="en-US" sz="1200" dirty="0"/>
          </a:p>
        </p:txBody>
      </p:sp>
      <p:sp>
        <p:nvSpPr>
          <p:cNvPr id="131085" name="Text Box 13"/>
          <p:cNvSpPr txBox="1">
            <a:spLocks noChangeArrowheads="1"/>
          </p:cNvSpPr>
          <p:nvPr/>
        </p:nvSpPr>
        <p:spPr bwMode="auto">
          <a:xfrm>
            <a:off x="347139" y="609600"/>
            <a:ext cx="8458200" cy="1323439"/>
          </a:xfrm>
          <a:prstGeom prst="rect">
            <a:avLst/>
          </a:prstGeom>
          <a:noFill/>
          <a:ln w="9525">
            <a:noFill/>
            <a:miter lim="800000"/>
            <a:headEnd/>
            <a:tailEnd/>
          </a:ln>
        </p:spPr>
        <p:txBody>
          <a:bodyPr wrap="square">
            <a:spAutoFit/>
          </a:bodyPr>
          <a:lstStyle/>
          <a:p>
            <a:pPr algn="ctr">
              <a:spcBef>
                <a:spcPct val="50000"/>
              </a:spcBef>
            </a:pPr>
            <a:r>
              <a:rPr lang="en-US" sz="2000" b="1" dirty="0" smtClean="0">
                <a:latin typeface="Times New Roman" pitchFamily="18" charset="0"/>
                <a:cs typeface="Times New Roman" pitchFamily="18" charset="0"/>
              </a:rPr>
              <a:t>Two Major Problems for the TND Town Center </a:t>
            </a:r>
          </a:p>
          <a:p>
            <a:pPr algn="ctr">
              <a:spcBef>
                <a:spcPct val="50000"/>
              </a:spcBef>
            </a:pPr>
            <a:r>
              <a:rPr lang="en-US" sz="2000" b="1" dirty="0" smtClean="0">
                <a:latin typeface="Times New Roman" pitchFamily="18" charset="0"/>
                <a:cs typeface="Times New Roman" pitchFamily="18" charset="0"/>
              </a:rPr>
              <a:t>Over Retailing and E-Commerce</a:t>
            </a:r>
          </a:p>
          <a:p>
            <a:pPr algn="ctr">
              <a:spcBef>
                <a:spcPct val="50000"/>
              </a:spcBef>
            </a:pPr>
            <a:endParaRPr lang="en-US" sz="2000" b="1" dirty="0">
              <a:latin typeface="OptimusPrinceps" pitchFamily="2" charset="0"/>
            </a:endParaRPr>
          </a:p>
        </p:txBody>
      </p:sp>
      <p:sp>
        <p:nvSpPr>
          <p:cNvPr id="131086" name="Text Box 14"/>
          <p:cNvSpPr txBox="1">
            <a:spLocks noChangeArrowheads="1"/>
          </p:cNvSpPr>
          <p:nvPr/>
        </p:nvSpPr>
        <p:spPr bwMode="auto">
          <a:xfrm>
            <a:off x="990600" y="0"/>
            <a:ext cx="685800" cy="1016000"/>
          </a:xfrm>
          <a:prstGeom prst="rect">
            <a:avLst/>
          </a:prstGeom>
          <a:noFill/>
          <a:ln w="9525">
            <a:noFill/>
            <a:miter lim="800000"/>
            <a:headEnd/>
            <a:tailEnd/>
          </a:ln>
        </p:spPr>
        <p:txBody>
          <a:bodyPr>
            <a:spAutoFit/>
          </a:bodyPr>
          <a:lstStyle/>
          <a:p>
            <a:pPr>
              <a:spcBef>
                <a:spcPct val="50000"/>
              </a:spcBef>
            </a:pPr>
            <a:endParaRPr lang="en-US" sz="6000" b="0"/>
          </a:p>
        </p:txBody>
      </p:sp>
      <p:sp>
        <p:nvSpPr>
          <p:cNvPr id="390160" name="Text Box 16"/>
          <p:cNvSpPr txBox="1">
            <a:spLocks noChangeArrowheads="1"/>
          </p:cNvSpPr>
          <p:nvPr/>
        </p:nvSpPr>
        <p:spPr bwMode="auto">
          <a:xfrm>
            <a:off x="772579" y="1946886"/>
            <a:ext cx="7634817" cy="2862322"/>
          </a:xfrm>
          <a:prstGeom prst="rect">
            <a:avLst/>
          </a:prstGeom>
          <a:noFill/>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p>
            <a:pPr lvl="0"/>
            <a:r>
              <a:rPr lang="en-US" dirty="0" smtClean="0">
                <a:latin typeface="Times New Roman" pitchFamily="18" charset="0"/>
                <a:cs typeface="Times New Roman" pitchFamily="18" charset="0"/>
              </a:rPr>
              <a:t>The Over Retailing of America: “The United States became the most “over-retailed” nation on the planet. By the early 2000s, the US had multiple times the retail of other nations with similar wealth. Growth in US retail has slowed since then, but even so, “Retail square feet per capita in the United States is more than six times that of Europe or Japan,” said Richard Haynes, CEO of Urban Outfitters, in 2017.”</a:t>
            </a:r>
          </a:p>
          <a:p>
            <a:pPr lvl="0"/>
            <a:endParaRPr lang="en-US" dirty="0" smtClean="0">
              <a:latin typeface="Times New Roman" pitchFamily="18" charset="0"/>
              <a:cs typeface="Times New Roman" pitchFamily="18" charset="0"/>
            </a:endParaRPr>
          </a:p>
          <a:p>
            <a:pPr lvl="0"/>
            <a:r>
              <a:rPr lang="en-US" dirty="0" smtClean="0">
                <a:latin typeface="Times New Roman" pitchFamily="18" charset="0"/>
                <a:cs typeface="Times New Roman" pitchFamily="18" charset="0"/>
              </a:rPr>
              <a:t>“Meanwhile, e-commerce has steadily grown. It amounts to about 14 percent of total retail sales in the US in 2019 [up from 1% in 2000]. All of this has negatively affected conventional brands that overbuilt retail in the 20</a:t>
            </a:r>
            <a:r>
              <a:rPr lang="en-US" baseline="30000" dirty="0" smtClean="0">
                <a:latin typeface="Times New Roman" pitchFamily="18" charset="0"/>
                <a:cs typeface="Times New Roman" pitchFamily="18" charset="0"/>
              </a:rPr>
              <a:t>th </a:t>
            </a:r>
            <a:r>
              <a:rPr lang="en-US" dirty="0" smtClean="0">
                <a:latin typeface="Times New Roman" pitchFamily="18" charset="0"/>
                <a:cs typeface="Times New Roman" pitchFamily="18" charset="0"/>
              </a:rPr>
              <a:t>Century.”</a:t>
            </a:r>
          </a:p>
        </p:txBody>
      </p:sp>
      <p:sp>
        <p:nvSpPr>
          <p:cNvPr id="6" name="TextBox 5"/>
          <p:cNvSpPr txBox="1"/>
          <p:nvPr/>
        </p:nvSpPr>
        <p:spPr>
          <a:xfrm>
            <a:off x="939790" y="5969000"/>
            <a:ext cx="7298271" cy="523220"/>
          </a:xfrm>
          <a:prstGeom prst="rect">
            <a:avLst/>
          </a:prstGeom>
          <a:noFill/>
        </p:spPr>
        <p:txBody>
          <a:bodyPr wrap="square" rtlCol="0">
            <a:spAutoFit/>
          </a:bodyPr>
          <a:lstStyle/>
          <a:p>
            <a:r>
              <a:rPr lang="en-US" sz="1400" dirty="0" smtClean="0"/>
              <a:t>Source: “A brief history of retail and mixed-use” by Robert </a:t>
            </a:r>
            <a:r>
              <a:rPr lang="en-US" sz="1400" dirty="0" err="1" smtClean="0"/>
              <a:t>Steuteville</a:t>
            </a:r>
            <a:r>
              <a:rPr lang="en-US" sz="1400" dirty="0" smtClean="0"/>
              <a:t> in  Public Square, a CNU Journal, August 26, 2019</a:t>
            </a:r>
            <a:endParaRPr lang="en-US" sz="1400" dirty="0"/>
          </a:p>
        </p:txBody>
      </p:sp>
      <p:pic>
        <p:nvPicPr>
          <p:cNvPr id="10" name="Picture 9" descr="border_contact_sheet.png"/>
          <p:cNvPicPr>
            <a:picLocks noChangeAspect="1"/>
          </p:cNvPicPr>
          <p:nvPr/>
        </p:nvPicPr>
        <p:blipFill>
          <a:blip r:embed="rId3" cstate="print"/>
          <a:stretch>
            <a:fillRect/>
          </a:stretch>
        </p:blipFill>
        <p:spPr>
          <a:xfrm>
            <a:off x="-560210" y="-548931"/>
            <a:ext cx="10287000" cy="9886951"/>
          </a:xfrm>
          <a:prstGeom prst="rect">
            <a:avLst/>
          </a:prstGeom>
        </p:spPr>
      </p:pic>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82358" y="6256848"/>
            <a:ext cx="7883841" cy="369332"/>
          </a:xfrm>
          <a:prstGeom prst="rect">
            <a:avLst/>
          </a:prstGeom>
          <a:noFill/>
        </p:spPr>
        <p:txBody>
          <a:bodyPr wrap="square" rtlCol="0">
            <a:spAutoFit/>
          </a:bodyPr>
          <a:lstStyle/>
          <a:p>
            <a:r>
              <a:rPr lang="en-US" dirty="0" smtClean="0"/>
              <a:t>Pop Up Stores, New Town at St. Charles, St. Charles, MO – back facing the green</a:t>
            </a:r>
            <a:endParaRPr lang="en-US" dirty="0"/>
          </a:p>
        </p:txBody>
      </p:sp>
      <p:pic>
        <p:nvPicPr>
          <p:cNvPr id="508930" name="Picture 2"/>
          <p:cNvPicPr>
            <a:picLocks noChangeAspect="1" noChangeArrowheads="1"/>
          </p:cNvPicPr>
          <p:nvPr/>
        </p:nvPicPr>
        <p:blipFill>
          <a:blip r:embed="rId2" cstate="print"/>
          <a:srcRect/>
          <a:stretch>
            <a:fillRect/>
          </a:stretch>
        </p:blipFill>
        <p:spPr bwMode="auto">
          <a:xfrm>
            <a:off x="1005840" y="731520"/>
            <a:ext cx="7070801" cy="5303520"/>
          </a:xfrm>
          <a:prstGeom prst="rect">
            <a:avLst/>
          </a:prstGeom>
          <a:noFill/>
          <a:ln w="9525">
            <a:noFill/>
            <a:miter lim="800000"/>
            <a:headEnd/>
            <a:tailEnd/>
          </a:ln>
          <a:effectLst/>
        </p:spPr>
      </p:pic>
      <p:sp>
        <p:nvSpPr>
          <p:cNvPr id="6" name="TextBox 5"/>
          <p:cNvSpPr txBox="1"/>
          <p:nvPr/>
        </p:nvSpPr>
        <p:spPr>
          <a:xfrm>
            <a:off x="765304" y="262906"/>
            <a:ext cx="4876800" cy="400110"/>
          </a:xfrm>
          <a:prstGeom prst="rect">
            <a:avLst/>
          </a:prstGeom>
          <a:noFill/>
        </p:spPr>
        <p:txBody>
          <a:bodyPr wrap="square" rtlCol="0">
            <a:spAutoFit/>
          </a:bodyPr>
          <a:lstStyle/>
          <a:p>
            <a:r>
              <a:rPr lang="en-US" sz="2000" b="1" dirty="0" smtClean="0">
                <a:latin typeface="Times New Roman" pitchFamily="18" charset="0"/>
                <a:cs typeface="Times New Roman" pitchFamily="18" charset="0"/>
              </a:rPr>
              <a:t>Village Center Alternatives . . . .</a:t>
            </a:r>
            <a:endParaRPr lang="en-US" sz="2000" b="1" dirty="0">
              <a:latin typeface="Times New Roman" pitchFamily="18" charset="0"/>
              <a:cs typeface="Times New Roman" pitchFamily="18" charset="0"/>
            </a:endParaRPr>
          </a:p>
        </p:txBody>
      </p:sp>
      <p:pic>
        <p:nvPicPr>
          <p:cNvPr id="5" name="Picture 4" descr="border_contact_sheet.png"/>
          <p:cNvPicPr>
            <a:picLocks noChangeAspect="1"/>
          </p:cNvPicPr>
          <p:nvPr/>
        </p:nvPicPr>
        <p:blipFill>
          <a:blip r:embed="rId3" cstate="print"/>
          <a:stretch>
            <a:fillRect/>
          </a:stretch>
        </p:blipFill>
        <p:spPr>
          <a:xfrm>
            <a:off x="-560210" y="-548931"/>
            <a:ext cx="10287000" cy="9886951"/>
          </a:xfrm>
          <a:prstGeom prst="rect">
            <a:avLst/>
          </a:prstGeo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82358" y="6256848"/>
            <a:ext cx="7883841" cy="369332"/>
          </a:xfrm>
          <a:prstGeom prst="rect">
            <a:avLst/>
          </a:prstGeom>
          <a:noFill/>
        </p:spPr>
        <p:txBody>
          <a:bodyPr wrap="square" rtlCol="0">
            <a:spAutoFit/>
          </a:bodyPr>
          <a:lstStyle/>
          <a:p>
            <a:r>
              <a:rPr lang="en-US" dirty="0" smtClean="0"/>
              <a:t>Food truck court</a:t>
            </a:r>
            <a:endParaRPr lang="en-US" dirty="0"/>
          </a:p>
        </p:txBody>
      </p:sp>
      <p:pic>
        <p:nvPicPr>
          <p:cNvPr id="591874" name="Picture 2" descr="COURTESY OF THE ROSE BUSH"/>
          <p:cNvPicPr>
            <a:picLocks noChangeAspect="1" noChangeArrowheads="1"/>
          </p:cNvPicPr>
          <p:nvPr/>
        </p:nvPicPr>
        <p:blipFill>
          <a:blip r:embed="rId2" cstate="print"/>
          <a:srcRect/>
          <a:stretch>
            <a:fillRect/>
          </a:stretch>
        </p:blipFill>
        <p:spPr bwMode="auto">
          <a:xfrm>
            <a:off x="1005840" y="731520"/>
            <a:ext cx="7071360" cy="5303520"/>
          </a:xfrm>
          <a:prstGeom prst="rect">
            <a:avLst/>
          </a:prstGeom>
          <a:noFill/>
        </p:spPr>
      </p:pic>
      <p:sp>
        <p:nvSpPr>
          <p:cNvPr id="8" name="TextBox 7"/>
          <p:cNvSpPr txBox="1"/>
          <p:nvPr/>
        </p:nvSpPr>
        <p:spPr>
          <a:xfrm>
            <a:off x="765304" y="262906"/>
            <a:ext cx="4876800" cy="400110"/>
          </a:xfrm>
          <a:prstGeom prst="rect">
            <a:avLst/>
          </a:prstGeom>
          <a:noFill/>
        </p:spPr>
        <p:txBody>
          <a:bodyPr wrap="square" rtlCol="0">
            <a:spAutoFit/>
          </a:bodyPr>
          <a:lstStyle/>
          <a:p>
            <a:r>
              <a:rPr lang="en-US" sz="2000" b="1" dirty="0" smtClean="0">
                <a:latin typeface="Times New Roman" pitchFamily="18" charset="0"/>
                <a:cs typeface="Times New Roman" pitchFamily="18" charset="0"/>
              </a:rPr>
              <a:t>Village Center Alternatives . . . .</a:t>
            </a:r>
            <a:endParaRPr lang="en-US" sz="2000" b="1" dirty="0">
              <a:latin typeface="Times New Roman" pitchFamily="18" charset="0"/>
              <a:cs typeface="Times New Roman" pitchFamily="18" charset="0"/>
            </a:endParaRPr>
          </a:p>
        </p:txBody>
      </p:sp>
      <p:pic>
        <p:nvPicPr>
          <p:cNvPr id="5" name="Picture 4" descr="border_contact_sheet.png"/>
          <p:cNvPicPr>
            <a:picLocks noChangeAspect="1"/>
          </p:cNvPicPr>
          <p:nvPr/>
        </p:nvPicPr>
        <p:blipFill>
          <a:blip r:embed="rId3" cstate="print"/>
          <a:stretch>
            <a:fillRect/>
          </a:stretch>
        </p:blipFill>
        <p:spPr>
          <a:xfrm>
            <a:off x="-560210" y="-548931"/>
            <a:ext cx="10287000" cy="9886951"/>
          </a:xfrm>
          <a:prstGeom prst="rect">
            <a:avLst/>
          </a:prstGeo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82358" y="6256848"/>
            <a:ext cx="7883841" cy="369332"/>
          </a:xfrm>
          <a:prstGeom prst="rect">
            <a:avLst/>
          </a:prstGeom>
          <a:noFill/>
        </p:spPr>
        <p:txBody>
          <a:bodyPr wrap="square" rtlCol="0">
            <a:spAutoFit/>
          </a:bodyPr>
          <a:lstStyle/>
          <a:p>
            <a:r>
              <a:rPr lang="en-US" dirty="0" smtClean="0"/>
              <a:t>Food truck court and an Airstream BAR!</a:t>
            </a:r>
            <a:endParaRPr lang="en-US" dirty="0"/>
          </a:p>
        </p:txBody>
      </p:sp>
      <p:pic>
        <p:nvPicPr>
          <p:cNvPr id="592898" name="Picture 2" descr="Richardson is Hopping on the Food Truck Park Bandwagon ..."/>
          <p:cNvPicPr>
            <a:picLocks noChangeAspect="1" noChangeArrowheads="1"/>
          </p:cNvPicPr>
          <p:nvPr/>
        </p:nvPicPr>
        <p:blipFill>
          <a:blip r:embed="rId2" cstate="print"/>
          <a:srcRect/>
          <a:stretch>
            <a:fillRect/>
          </a:stretch>
        </p:blipFill>
        <p:spPr bwMode="auto">
          <a:xfrm>
            <a:off x="167607" y="731520"/>
            <a:ext cx="8778240" cy="4937760"/>
          </a:xfrm>
          <a:prstGeom prst="rect">
            <a:avLst/>
          </a:prstGeom>
          <a:noFill/>
        </p:spPr>
      </p:pic>
      <p:sp>
        <p:nvSpPr>
          <p:cNvPr id="8" name="TextBox 7"/>
          <p:cNvSpPr txBox="1"/>
          <p:nvPr/>
        </p:nvSpPr>
        <p:spPr>
          <a:xfrm>
            <a:off x="765304" y="262906"/>
            <a:ext cx="4876800" cy="400110"/>
          </a:xfrm>
          <a:prstGeom prst="rect">
            <a:avLst/>
          </a:prstGeom>
          <a:noFill/>
        </p:spPr>
        <p:txBody>
          <a:bodyPr wrap="square" rtlCol="0">
            <a:spAutoFit/>
          </a:bodyPr>
          <a:lstStyle/>
          <a:p>
            <a:r>
              <a:rPr lang="en-US" sz="2000" b="1" dirty="0" smtClean="0">
                <a:latin typeface="Times New Roman" pitchFamily="18" charset="0"/>
                <a:cs typeface="Times New Roman" pitchFamily="18" charset="0"/>
              </a:rPr>
              <a:t>Village Center Alternatives . . . .</a:t>
            </a:r>
            <a:endParaRPr lang="en-US" sz="2000" b="1" dirty="0">
              <a:latin typeface="Times New Roman" pitchFamily="18" charset="0"/>
              <a:cs typeface="Times New Roman" pitchFamily="18" charset="0"/>
            </a:endParaRPr>
          </a:p>
        </p:txBody>
      </p:sp>
      <p:pic>
        <p:nvPicPr>
          <p:cNvPr id="5" name="Picture 4" descr="border_contact_sheet.png"/>
          <p:cNvPicPr>
            <a:picLocks noChangeAspect="1"/>
          </p:cNvPicPr>
          <p:nvPr/>
        </p:nvPicPr>
        <p:blipFill>
          <a:blip r:embed="rId3" cstate="print"/>
          <a:stretch>
            <a:fillRect/>
          </a:stretch>
        </p:blipFill>
        <p:spPr>
          <a:xfrm>
            <a:off x="-560210" y="-548931"/>
            <a:ext cx="10287000" cy="9886951"/>
          </a:xfrm>
          <a:prstGeom prst="rect">
            <a:avLst/>
          </a:prstGeo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65304" y="672229"/>
            <a:ext cx="8226296" cy="523220"/>
          </a:xfrm>
          <a:prstGeom prst="rect">
            <a:avLst/>
          </a:prstGeom>
          <a:noFill/>
        </p:spPr>
        <p:txBody>
          <a:bodyPr wrap="square" rtlCol="0">
            <a:spAutoFit/>
          </a:bodyPr>
          <a:lstStyle/>
          <a:p>
            <a:r>
              <a:rPr lang="en-US" sz="2800" b="1" dirty="0" smtClean="0">
                <a:latin typeface="Times New Roman" pitchFamily="18" charset="0"/>
                <a:cs typeface="Times New Roman" pitchFamily="18" charset="0"/>
              </a:rPr>
              <a:t>The Take Away . . . .</a:t>
            </a:r>
            <a:endParaRPr lang="en-US" sz="2800" b="1" dirty="0">
              <a:latin typeface="Times New Roman" pitchFamily="18" charset="0"/>
              <a:cs typeface="Times New Roman" pitchFamily="18" charset="0"/>
            </a:endParaRPr>
          </a:p>
        </p:txBody>
      </p:sp>
      <p:sp>
        <p:nvSpPr>
          <p:cNvPr id="6" name="TextBox 5"/>
          <p:cNvSpPr txBox="1"/>
          <p:nvPr/>
        </p:nvSpPr>
        <p:spPr>
          <a:xfrm>
            <a:off x="814248" y="1671824"/>
            <a:ext cx="7508482" cy="4524315"/>
          </a:xfrm>
          <a:prstGeom prst="rect">
            <a:avLst/>
          </a:prstGeom>
          <a:noFill/>
          <a:ln>
            <a:solidFill>
              <a:schemeClr val="tx2">
                <a:lumMod val="60000"/>
                <a:lumOff val="40000"/>
              </a:schemeClr>
            </a:solidFill>
          </a:ln>
        </p:spPr>
        <p:txBody>
          <a:bodyPr wrap="square" rtlCol="0">
            <a:spAutoFit/>
          </a:bodyPr>
          <a:lstStyle/>
          <a:p>
            <a:r>
              <a:rPr lang="en-US" sz="2400" b="1" dirty="0" smtClean="0">
                <a:latin typeface="Times New Roman" pitchFamily="18" charset="0"/>
                <a:cs typeface="Times New Roman" pitchFamily="18" charset="0"/>
              </a:rPr>
              <a:t>If you do not have a critical mass of nearby homes (at least 2,000) and a visible location with good parking on a through street, it is probably better to pass on a for profit village center.  Forego the village center unless it is a pure amenity or legacy project – in which case, good for you!</a:t>
            </a:r>
          </a:p>
          <a:p>
            <a:endParaRPr lang="en-US" sz="2400" b="1" dirty="0" smtClean="0">
              <a:latin typeface="Times New Roman" pitchFamily="18" charset="0"/>
              <a:cs typeface="Times New Roman" pitchFamily="18" charset="0"/>
            </a:endParaRPr>
          </a:p>
          <a:p>
            <a:r>
              <a:rPr lang="en-US" sz="2400" b="1" dirty="0" smtClean="0">
                <a:latin typeface="Times New Roman" pitchFamily="18" charset="0"/>
                <a:cs typeface="Times New Roman" pitchFamily="18" charset="0"/>
              </a:rPr>
              <a:t>My take away: Absent the factors above, just make your new traditional neighborhood amenities compelling, intriguing, unique, plentiful, fanciful, beautiful, well executed and fun.  Then neither you nor your residents will ever miss not having a town center.</a:t>
            </a:r>
            <a:endParaRPr lang="en-US" sz="2400" b="1" dirty="0">
              <a:latin typeface="Times New Roman" pitchFamily="18" charset="0"/>
              <a:cs typeface="Times New Roman" pitchFamily="18" charset="0"/>
            </a:endParaRPr>
          </a:p>
        </p:txBody>
      </p:sp>
      <p:pic>
        <p:nvPicPr>
          <p:cNvPr id="8" name="Picture 7" descr="border_contact_sheet.png"/>
          <p:cNvPicPr>
            <a:picLocks noChangeAspect="1"/>
          </p:cNvPicPr>
          <p:nvPr/>
        </p:nvPicPr>
        <p:blipFill>
          <a:blip r:embed="rId2" cstate="print"/>
          <a:stretch>
            <a:fillRect/>
          </a:stretch>
        </p:blipFill>
        <p:spPr>
          <a:xfrm>
            <a:off x="-560210" y="-548931"/>
            <a:ext cx="10287000" cy="9886951"/>
          </a:xfrm>
          <a:prstGeom prst="rect">
            <a:avLst/>
          </a:prstGeo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7"/>
          <p:cNvSpPr>
            <a:spLocks noChangeArrowheads="1"/>
          </p:cNvSpPr>
          <p:nvPr/>
        </p:nvSpPr>
        <p:spPr bwMode="auto">
          <a:xfrm>
            <a:off x="737394" y="1227885"/>
            <a:ext cx="7669213" cy="4673600"/>
          </a:xfrm>
          <a:prstGeom prst="rect">
            <a:avLst/>
          </a:prstGeom>
          <a:ln>
            <a:headEnd/>
            <a:tailEnd/>
          </a:ln>
        </p:spPr>
        <p:style>
          <a:lnRef idx="2">
            <a:schemeClr val="dk1"/>
          </a:lnRef>
          <a:fillRef idx="1">
            <a:schemeClr val="lt1"/>
          </a:fillRef>
          <a:effectRef idx="0">
            <a:schemeClr val="dk1"/>
          </a:effectRef>
          <a:fontRef idx="minor">
            <a:schemeClr val="dk1"/>
          </a:fontRef>
        </p:style>
        <p:txBody>
          <a:bodyPr/>
          <a:lstStyle/>
          <a:p>
            <a:pPr>
              <a:defRPr/>
            </a:pPr>
            <a:endParaRPr lang="en-US" sz="1800" b="0" dirty="0"/>
          </a:p>
          <a:p>
            <a:pPr>
              <a:defRPr/>
            </a:pPr>
            <a:endParaRPr lang="en-US" sz="1800" b="0" dirty="0"/>
          </a:p>
        </p:txBody>
      </p:sp>
      <p:sp>
        <p:nvSpPr>
          <p:cNvPr id="4" name="Rectangle 16"/>
          <p:cNvSpPr>
            <a:spLocks noChangeArrowheads="1"/>
          </p:cNvSpPr>
          <p:nvPr/>
        </p:nvSpPr>
        <p:spPr bwMode="auto">
          <a:xfrm>
            <a:off x="2138342" y="1650346"/>
            <a:ext cx="4855154" cy="406400"/>
          </a:xfrm>
          <a:prstGeom prst="rect">
            <a:avLst/>
          </a:prstGeom>
          <a:noFill/>
          <a:ln w="9525">
            <a:noFill/>
            <a:miter lim="800000"/>
            <a:headEnd/>
            <a:tailEnd/>
          </a:ln>
        </p:spPr>
        <p:txBody>
          <a:bodyPr/>
          <a:lstStyle/>
          <a:p>
            <a:r>
              <a:rPr lang="en-US" sz="2000" b="1" dirty="0">
                <a:latin typeface="Times New Roman" pitchFamily="18" charset="0"/>
                <a:cs typeface="Times New Roman" pitchFamily="18" charset="0"/>
              </a:rPr>
              <a:t>Thank You for your </a:t>
            </a:r>
            <a:r>
              <a:rPr lang="en-US" sz="2000" b="1" dirty="0" smtClean="0">
                <a:latin typeface="Times New Roman" pitchFamily="18" charset="0"/>
                <a:cs typeface="Times New Roman" pitchFamily="18" charset="0"/>
              </a:rPr>
              <a:t>Interest and Attention</a:t>
            </a:r>
            <a:endParaRPr lang="en-US" sz="2000" b="1" dirty="0">
              <a:latin typeface="Times New Roman" pitchFamily="18" charset="0"/>
              <a:cs typeface="Times New Roman" pitchFamily="18" charset="0"/>
            </a:endParaRPr>
          </a:p>
        </p:txBody>
      </p:sp>
      <p:pic>
        <p:nvPicPr>
          <p:cNvPr id="6" name="Picture 17" descr="funny_animation_applause"/>
          <p:cNvPicPr>
            <a:picLocks noChangeAspect="1" noChangeArrowheads="1" noCrop="1"/>
          </p:cNvPicPr>
          <p:nvPr/>
        </p:nvPicPr>
        <p:blipFill>
          <a:blip r:embed="rId2" cstate="print"/>
          <a:srcRect/>
          <a:stretch>
            <a:fillRect/>
          </a:stretch>
        </p:blipFill>
        <p:spPr bwMode="auto">
          <a:xfrm>
            <a:off x="2609086" y="2405996"/>
            <a:ext cx="3906838" cy="2930525"/>
          </a:xfrm>
          <a:prstGeom prst="rect">
            <a:avLst/>
          </a:prstGeom>
          <a:noFill/>
          <a:ln w="9525">
            <a:noFill/>
            <a:miter lim="800000"/>
            <a:headEnd/>
            <a:tailEnd/>
          </a:ln>
        </p:spPr>
      </p:pic>
      <p:pic>
        <p:nvPicPr>
          <p:cNvPr id="7" name="Picture 6" descr="border_contact_sheet.png"/>
          <p:cNvPicPr>
            <a:picLocks noChangeAspect="1"/>
          </p:cNvPicPr>
          <p:nvPr/>
        </p:nvPicPr>
        <p:blipFill>
          <a:blip r:embed="rId3" cstate="print"/>
          <a:stretch>
            <a:fillRect/>
          </a:stretch>
        </p:blipFill>
        <p:spPr>
          <a:xfrm>
            <a:off x="-560210" y="-548931"/>
            <a:ext cx="10287000" cy="9886951"/>
          </a:xfrm>
          <a:prstGeom prst="rect">
            <a:avLst/>
          </a:prstGeom>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7"/>
          <p:cNvSpPr>
            <a:spLocks noChangeArrowheads="1"/>
          </p:cNvSpPr>
          <p:nvPr/>
        </p:nvSpPr>
        <p:spPr bwMode="auto">
          <a:xfrm>
            <a:off x="737394" y="1227885"/>
            <a:ext cx="7669213" cy="5071315"/>
          </a:xfrm>
          <a:prstGeom prst="rect">
            <a:avLst/>
          </a:prstGeom>
          <a:ln>
            <a:headEnd/>
            <a:tailEnd/>
          </a:ln>
        </p:spPr>
        <p:style>
          <a:lnRef idx="2">
            <a:schemeClr val="dk1"/>
          </a:lnRef>
          <a:fillRef idx="1">
            <a:schemeClr val="lt1"/>
          </a:fillRef>
          <a:effectRef idx="0">
            <a:schemeClr val="dk1"/>
          </a:effectRef>
          <a:fontRef idx="minor">
            <a:schemeClr val="dk1"/>
          </a:fontRef>
        </p:style>
        <p:txBody>
          <a:bodyPr/>
          <a:lstStyle/>
          <a:p>
            <a:pPr>
              <a:defRPr/>
            </a:pPr>
            <a:r>
              <a:rPr lang="en-US" dirty="0" smtClean="0">
                <a:latin typeface="Times New Roman" pitchFamily="18" charset="0"/>
                <a:cs typeface="Times New Roman" pitchFamily="18" charset="0"/>
              </a:rPr>
              <a:t>		Herb Freeman, NTBA Board Member; NTBA Fall 			2019 Roundtable Planning Committee, NTBA 				2020  Virtual Roundtable Presenter</a:t>
            </a:r>
          </a:p>
          <a:p>
            <a:pPr>
              <a:defRPr/>
            </a:pPr>
            <a:endParaRPr lang="en-US" dirty="0" smtClean="0">
              <a:latin typeface="Times New Roman" pitchFamily="18" charset="0"/>
              <a:cs typeface="Times New Roman" pitchFamily="18" charset="0"/>
            </a:endParaRPr>
          </a:p>
          <a:p>
            <a:pPr>
              <a:defRPr/>
            </a:pPr>
            <a:r>
              <a:rPr lang="en-US" dirty="0" smtClean="0">
                <a:latin typeface="Times New Roman" pitchFamily="18" charset="0"/>
                <a:cs typeface="Times New Roman" pitchFamily="18" charset="0"/>
              </a:rPr>
              <a:t>		Herb Freeman is Chief Operating Officer and 				Director of Builder Services for NP Dodge Real 				Estate Sales, Inc. in Omaha, Nebraska and has been 			in the real estate business since 1972. Herb is a past president and current director of the Omaha Area Board of REALTORS®, a past president and current director of the Nebraska Realtors Association and is the immediate past president and director of the Great Plains Realtors Multiple Listing Service. </a:t>
            </a:r>
          </a:p>
          <a:p>
            <a:pPr>
              <a:defRPr/>
            </a:pPr>
            <a:endParaRPr lang="en-US" dirty="0" smtClean="0">
              <a:latin typeface="Times New Roman" pitchFamily="18" charset="0"/>
              <a:cs typeface="Times New Roman" pitchFamily="18" charset="0"/>
            </a:endParaRPr>
          </a:p>
          <a:p>
            <a:pPr>
              <a:defRPr/>
            </a:pPr>
            <a:r>
              <a:rPr lang="en-US" dirty="0" smtClean="0">
                <a:latin typeface="Times New Roman" pitchFamily="18" charset="0"/>
                <a:cs typeface="Times New Roman" pitchFamily="18" charset="0"/>
              </a:rPr>
              <a:t>Herb has an MBA from the University of Nebraska. He is a past Commissioner on the Nebraska Real Estate Commission and is a Director of the Nebraska Investment Finance Authority (NIFA), both gubernatorial appointments. He is also a principal member of The Realty Alliance, a member of the Congress for the New Urbanism and an officer and director of the National Town Builders Association. </a:t>
            </a:r>
            <a:endParaRPr lang="en-US" sz="1800" b="0" dirty="0">
              <a:latin typeface="Times New Roman" pitchFamily="18" charset="0"/>
              <a:cs typeface="Times New Roman" pitchFamily="18" charset="0"/>
            </a:endParaRPr>
          </a:p>
        </p:txBody>
      </p:sp>
      <p:pic>
        <p:nvPicPr>
          <p:cNvPr id="466945" name="Picture 1" descr="C:\Users\User\Documents\Personal\Freeman Pictures\170815_Herb_Freeman.jpg"/>
          <p:cNvPicPr>
            <a:picLocks noChangeAspect="1" noChangeArrowheads="1"/>
          </p:cNvPicPr>
          <p:nvPr/>
        </p:nvPicPr>
        <p:blipFill>
          <a:blip r:embed="rId2" cstate="print"/>
          <a:srcRect/>
          <a:stretch>
            <a:fillRect/>
          </a:stretch>
        </p:blipFill>
        <p:spPr bwMode="auto">
          <a:xfrm>
            <a:off x="862758" y="1373297"/>
            <a:ext cx="1609599" cy="2011680"/>
          </a:xfrm>
          <a:prstGeom prst="rect">
            <a:avLst/>
          </a:prstGeom>
          <a:noFill/>
          <a:ln w="12700">
            <a:solidFill>
              <a:schemeClr val="tx2">
                <a:lumMod val="60000"/>
                <a:lumOff val="40000"/>
              </a:schemeClr>
            </a:solidFill>
          </a:ln>
        </p:spPr>
      </p:pic>
      <p:pic>
        <p:nvPicPr>
          <p:cNvPr id="8" name="Picture 7" descr="border_contact_sheet.png"/>
          <p:cNvPicPr>
            <a:picLocks noChangeAspect="1"/>
          </p:cNvPicPr>
          <p:nvPr/>
        </p:nvPicPr>
        <p:blipFill>
          <a:blip r:embed="rId3" cstate="print"/>
          <a:stretch>
            <a:fillRect/>
          </a:stretch>
        </p:blipFill>
        <p:spPr>
          <a:xfrm>
            <a:off x="-560210" y="-548931"/>
            <a:ext cx="10287000" cy="9886951"/>
          </a:xfrm>
          <a:prstGeom prst="rect">
            <a:avLst/>
          </a:prstGeo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7"/>
          <p:cNvSpPr>
            <a:spLocks noChangeArrowheads="1"/>
          </p:cNvSpPr>
          <p:nvPr/>
        </p:nvSpPr>
        <p:spPr bwMode="auto">
          <a:xfrm>
            <a:off x="737394" y="1227885"/>
            <a:ext cx="7669213" cy="3648915"/>
          </a:xfrm>
          <a:prstGeom prst="rect">
            <a:avLst/>
          </a:prstGeom>
          <a:ln>
            <a:headEnd/>
            <a:tailEnd/>
          </a:ln>
        </p:spPr>
        <p:style>
          <a:lnRef idx="2">
            <a:schemeClr val="dk1"/>
          </a:lnRef>
          <a:fillRef idx="1">
            <a:schemeClr val="lt1"/>
          </a:fillRef>
          <a:effectRef idx="0">
            <a:schemeClr val="dk1"/>
          </a:effectRef>
          <a:fontRef idx="minor">
            <a:schemeClr val="dk1"/>
          </a:fontRef>
        </p:style>
        <p:txBody>
          <a:bodyPr/>
          <a:lstStyle/>
          <a:p>
            <a:pPr>
              <a:defRPr/>
            </a:pPr>
            <a:r>
              <a:rPr lang="en-US" sz="1800" b="1" dirty="0" smtClean="0">
                <a:latin typeface="Times New Roman" pitchFamily="18" charset="0"/>
                <a:cs typeface="Times New Roman" pitchFamily="18" charset="0"/>
              </a:rPr>
              <a:t>Contact Information</a:t>
            </a:r>
          </a:p>
          <a:p>
            <a:pPr>
              <a:defRPr/>
            </a:pPr>
            <a:endParaRPr lang="en-US" dirty="0" smtClean="0">
              <a:latin typeface="Times New Roman" pitchFamily="18" charset="0"/>
              <a:cs typeface="Times New Roman" pitchFamily="18" charset="0"/>
            </a:endParaRPr>
          </a:p>
          <a:p>
            <a:pPr>
              <a:defRPr/>
            </a:pPr>
            <a:r>
              <a:rPr lang="en-US" sz="1800" b="0" dirty="0" smtClean="0">
                <a:latin typeface="Times New Roman" pitchFamily="18" charset="0"/>
                <a:cs typeface="Times New Roman" pitchFamily="18" charset="0"/>
              </a:rPr>
              <a:t>Herb </a:t>
            </a:r>
            <a:r>
              <a:rPr lang="en-US" sz="1800" b="0" dirty="0">
                <a:latin typeface="Times New Roman" pitchFamily="18" charset="0"/>
                <a:cs typeface="Times New Roman" pitchFamily="18" charset="0"/>
              </a:rPr>
              <a:t>Freeman</a:t>
            </a:r>
          </a:p>
          <a:p>
            <a:pPr>
              <a:defRPr/>
            </a:pPr>
            <a:r>
              <a:rPr lang="en-US" sz="1800" b="0" dirty="0">
                <a:latin typeface="Times New Roman" pitchFamily="18" charset="0"/>
                <a:cs typeface="Times New Roman" pitchFamily="18" charset="0"/>
              </a:rPr>
              <a:t>Full Circle Ventures, Inc.</a:t>
            </a:r>
          </a:p>
          <a:p>
            <a:pPr>
              <a:defRPr/>
            </a:pPr>
            <a:r>
              <a:rPr lang="en-US" sz="1800" b="0" dirty="0">
                <a:latin typeface="Times New Roman" pitchFamily="18" charset="0"/>
                <a:cs typeface="Times New Roman" pitchFamily="18" charset="0"/>
              </a:rPr>
              <a:t>16510 State Street</a:t>
            </a:r>
          </a:p>
          <a:p>
            <a:pPr>
              <a:defRPr/>
            </a:pPr>
            <a:r>
              <a:rPr lang="en-US" sz="1800" b="0" dirty="0">
                <a:latin typeface="Times New Roman" pitchFamily="18" charset="0"/>
                <a:cs typeface="Times New Roman" pitchFamily="18" charset="0"/>
              </a:rPr>
              <a:t>Bennington, NE  68007</a:t>
            </a:r>
          </a:p>
          <a:p>
            <a:pPr>
              <a:defRPr/>
            </a:pPr>
            <a:endParaRPr lang="en-US" sz="1800" b="0" dirty="0">
              <a:latin typeface="Times New Roman" pitchFamily="18" charset="0"/>
              <a:cs typeface="Times New Roman" pitchFamily="18" charset="0"/>
            </a:endParaRPr>
          </a:p>
          <a:p>
            <a:pPr>
              <a:defRPr/>
            </a:pPr>
            <a:r>
              <a:rPr lang="en-US" sz="1800" b="0" dirty="0" smtClean="0">
                <a:latin typeface="Times New Roman" pitchFamily="18" charset="0"/>
                <a:cs typeface="Times New Roman" pitchFamily="18" charset="0"/>
              </a:rPr>
              <a:t>cell      </a:t>
            </a:r>
            <a:r>
              <a:rPr lang="en-US" sz="1800" b="0" dirty="0">
                <a:latin typeface="Times New Roman" pitchFamily="18" charset="0"/>
                <a:cs typeface="Times New Roman" pitchFamily="18" charset="0"/>
              </a:rPr>
              <a:t>402.689.4000</a:t>
            </a:r>
          </a:p>
          <a:p>
            <a:pPr>
              <a:defRPr/>
            </a:pPr>
            <a:r>
              <a:rPr lang="en-US" sz="1800" b="0" dirty="0">
                <a:latin typeface="Times New Roman" pitchFamily="18" charset="0"/>
                <a:cs typeface="Times New Roman" pitchFamily="18" charset="0"/>
              </a:rPr>
              <a:t>email   </a:t>
            </a:r>
            <a:r>
              <a:rPr lang="en-US" sz="1800" u="sng" dirty="0">
                <a:solidFill>
                  <a:srgbClr val="6600CC"/>
                </a:solidFill>
                <a:latin typeface="Times New Roman" pitchFamily="18" charset="0"/>
                <a:cs typeface="Times New Roman" pitchFamily="18" charset="0"/>
                <a:hlinkClick r:id="rId2"/>
              </a:rPr>
              <a:t>herb@FullCircleVentures.com</a:t>
            </a:r>
            <a:endParaRPr lang="en-US" sz="1800" u="sng" dirty="0">
              <a:solidFill>
                <a:srgbClr val="6600CC"/>
              </a:solidFill>
              <a:latin typeface="Times New Roman" pitchFamily="18" charset="0"/>
              <a:cs typeface="Times New Roman" pitchFamily="18" charset="0"/>
            </a:endParaRPr>
          </a:p>
          <a:p>
            <a:pPr>
              <a:defRPr/>
            </a:pPr>
            <a:endParaRPr lang="en-US" sz="1800" b="0" dirty="0">
              <a:latin typeface="Times New Roman" pitchFamily="18" charset="0"/>
              <a:cs typeface="Times New Roman" pitchFamily="18" charset="0"/>
            </a:endParaRPr>
          </a:p>
          <a:p>
            <a:pPr>
              <a:defRPr/>
            </a:pPr>
            <a:r>
              <a:rPr lang="en-US" sz="2000" b="0" dirty="0" smtClean="0">
                <a:latin typeface="Times New Roman" pitchFamily="18" charset="0"/>
                <a:cs typeface="Times New Roman" pitchFamily="18" charset="0"/>
              </a:rPr>
              <a:t>See also: </a:t>
            </a:r>
            <a:r>
              <a:rPr lang="en-US" sz="2000" u="sng" dirty="0" smtClean="0">
                <a:solidFill>
                  <a:srgbClr val="6600CC"/>
                </a:solidFill>
                <a:latin typeface="Times New Roman" pitchFamily="18" charset="0"/>
                <a:cs typeface="Times New Roman" pitchFamily="18" charset="0"/>
                <a:hlinkClick r:id="rId3"/>
              </a:rPr>
              <a:t>www.Leytham.com</a:t>
            </a:r>
            <a:endParaRPr lang="en-US" sz="1800" b="0" dirty="0">
              <a:latin typeface="Times New Roman" pitchFamily="18" charset="0"/>
              <a:cs typeface="Times New Roman" pitchFamily="18" charset="0"/>
            </a:endParaRPr>
          </a:p>
          <a:p>
            <a:pPr>
              <a:defRPr/>
            </a:pPr>
            <a:endParaRPr lang="en-US" sz="1800" b="0" dirty="0"/>
          </a:p>
        </p:txBody>
      </p:sp>
      <p:pic>
        <p:nvPicPr>
          <p:cNvPr id="8" name="Picture 7" descr="border_contact_sheet.png"/>
          <p:cNvPicPr>
            <a:picLocks noChangeAspect="1"/>
          </p:cNvPicPr>
          <p:nvPr/>
        </p:nvPicPr>
        <p:blipFill>
          <a:blip r:embed="rId4" cstate="print"/>
          <a:stretch>
            <a:fillRect/>
          </a:stretch>
        </p:blipFill>
        <p:spPr>
          <a:xfrm>
            <a:off x="-560210" y="-548931"/>
            <a:ext cx="10287000" cy="9886951"/>
          </a:xfrm>
          <a:prstGeom prst="rect">
            <a:avLst/>
          </a:prstGeom>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3"/>
          <p:cNvPicPr>
            <a:picLocks noChangeAspect="1" noChangeArrowheads="1"/>
          </p:cNvPicPr>
          <p:nvPr/>
        </p:nvPicPr>
        <p:blipFill>
          <a:blip r:embed="rId2" cstate="print"/>
          <a:srcRect/>
          <a:stretch>
            <a:fillRect/>
          </a:stretch>
        </p:blipFill>
        <p:spPr bwMode="auto">
          <a:xfrm>
            <a:off x="685800" y="1104900"/>
            <a:ext cx="5608763" cy="5562600"/>
          </a:xfrm>
          <a:prstGeom prst="rect">
            <a:avLst/>
          </a:prstGeom>
          <a:ln w="28575">
            <a:headEnd/>
            <a:tailEnd/>
          </a:ln>
        </p:spPr>
        <p:style>
          <a:lnRef idx="2">
            <a:schemeClr val="dk1"/>
          </a:lnRef>
          <a:fillRef idx="1">
            <a:schemeClr val="lt1"/>
          </a:fillRef>
          <a:effectRef idx="0">
            <a:schemeClr val="dk1"/>
          </a:effectRef>
          <a:fontRef idx="minor">
            <a:schemeClr val="dk1"/>
          </a:fontRef>
        </p:style>
      </p:pic>
      <p:sp>
        <p:nvSpPr>
          <p:cNvPr id="6" name="TextBox 5"/>
          <p:cNvSpPr txBox="1"/>
          <p:nvPr/>
        </p:nvSpPr>
        <p:spPr>
          <a:xfrm>
            <a:off x="6630134" y="1104900"/>
            <a:ext cx="1965603" cy="3070071"/>
          </a:xfrm>
          <a:prstGeom prst="rect">
            <a:avLst/>
          </a:prstGeom>
          <a:solidFill>
            <a:schemeClr val="accent3">
              <a:lumMod val="40000"/>
              <a:lumOff val="60000"/>
            </a:schemeClr>
          </a:solidFill>
          <a:ln>
            <a:solidFill>
              <a:schemeClr val="accent1"/>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1400" dirty="0" smtClean="0">
                <a:latin typeface="Berylium" pitchFamily="2" charset="0"/>
              </a:rPr>
              <a:t>Northwest corner of</a:t>
            </a:r>
          </a:p>
          <a:p>
            <a:r>
              <a:rPr lang="en-US" sz="1400" dirty="0" smtClean="0">
                <a:latin typeface="Berylium" pitchFamily="2" charset="0"/>
              </a:rPr>
              <a:t>168</a:t>
            </a:r>
            <a:r>
              <a:rPr lang="en-US" sz="1400" baseline="30000" dirty="0" smtClean="0">
                <a:latin typeface="Berylium" pitchFamily="2" charset="0"/>
              </a:rPr>
              <a:t>th</a:t>
            </a:r>
            <a:r>
              <a:rPr lang="en-US" sz="1400" dirty="0" smtClean="0">
                <a:latin typeface="Berylium" pitchFamily="2" charset="0"/>
              </a:rPr>
              <a:t> and State Streets</a:t>
            </a:r>
          </a:p>
          <a:p>
            <a:endParaRPr lang="en-US" sz="1100" dirty="0" smtClean="0">
              <a:latin typeface="Berylium" pitchFamily="2" charset="0"/>
            </a:endParaRPr>
          </a:p>
          <a:p>
            <a:r>
              <a:rPr lang="en-US" sz="1400" dirty="0" smtClean="0">
                <a:latin typeface="Berylium" pitchFamily="2" charset="0"/>
              </a:rPr>
              <a:t>160 Acres</a:t>
            </a:r>
          </a:p>
          <a:p>
            <a:r>
              <a:rPr lang="en-US" sz="1400" dirty="0" smtClean="0">
                <a:latin typeface="Berylium" pitchFamily="2" charset="0"/>
              </a:rPr>
              <a:t>Bennington Schools</a:t>
            </a:r>
          </a:p>
          <a:p>
            <a:endParaRPr lang="en-US" sz="1050" dirty="0" smtClean="0">
              <a:latin typeface="Berylium" pitchFamily="2" charset="0"/>
            </a:endParaRPr>
          </a:p>
          <a:p>
            <a:r>
              <a:rPr lang="en-US" dirty="0" smtClean="0">
                <a:latin typeface="Berylium" pitchFamily="2" charset="0"/>
              </a:rPr>
              <a:t>	</a:t>
            </a:r>
            <a:r>
              <a:rPr lang="en-US" sz="1400" dirty="0" smtClean="0">
                <a:latin typeface="Berylium" pitchFamily="2" charset="0"/>
              </a:rPr>
              <a:t>       No. of</a:t>
            </a:r>
          </a:p>
          <a:p>
            <a:r>
              <a:rPr lang="en-US" sz="1400" dirty="0" smtClean="0">
                <a:latin typeface="Berylium" pitchFamily="2" charset="0"/>
              </a:rPr>
              <a:t>	       </a:t>
            </a:r>
            <a:r>
              <a:rPr lang="en-US" sz="1400" u="sng" dirty="0" smtClean="0">
                <a:latin typeface="Berylium" pitchFamily="2" charset="0"/>
              </a:rPr>
              <a:t>Lots  </a:t>
            </a:r>
          </a:p>
          <a:p>
            <a:r>
              <a:rPr lang="en-US" sz="1400" dirty="0" smtClean="0">
                <a:latin typeface="Berylium" pitchFamily="2" charset="0"/>
              </a:rPr>
              <a:t>Single Family        514</a:t>
            </a:r>
          </a:p>
          <a:p>
            <a:r>
              <a:rPr lang="en-US" sz="1400" dirty="0" smtClean="0">
                <a:latin typeface="Berylium" pitchFamily="2" charset="0"/>
              </a:rPr>
              <a:t>Multi-Family  </a:t>
            </a:r>
            <a:r>
              <a:rPr lang="en-US" sz="1100" dirty="0" smtClean="0">
                <a:latin typeface="Berylium" pitchFamily="2" charset="0"/>
              </a:rPr>
              <a:t>  </a:t>
            </a:r>
            <a:r>
              <a:rPr lang="en-US" sz="1400" dirty="0" smtClean="0">
                <a:latin typeface="Berylium" pitchFamily="2" charset="0"/>
              </a:rPr>
              <a:t>       16</a:t>
            </a:r>
          </a:p>
          <a:p>
            <a:r>
              <a:rPr lang="en-US" sz="1400" dirty="0" smtClean="0">
                <a:latin typeface="Berylium" pitchFamily="2" charset="0"/>
              </a:rPr>
              <a:t>Flex Building  </a:t>
            </a:r>
            <a:r>
              <a:rPr lang="en-US" sz="1100" dirty="0" smtClean="0">
                <a:latin typeface="Berylium" pitchFamily="2" charset="0"/>
              </a:rPr>
              <a:t>   </a:t>
            </a:r>
            <a:r>
              <a:rPr lang="en-US" sz="1400" dirty="0" smtClean="0">
                <a:latin typeface="Berylium" pitchFamily="2" charset="0"/>
              </a:rPr>
              <a:t>    </a:t>
            </a:r>
            <a:r>
              <a:rPr lang="en-US" sz="1400" u="sng" dirty="0" smtClean="0">
                <a:latin typeface="Berylium" pitchFamily="2" charset="0"/>
              </a:rPr>
              <a:t> 20</a:t>
            </a:r>
          </a:p>
          <a:p>
            <a:r>
              <a:rPr lang="en-US" sz="1400" dirty="0" smtClean="0">
                <a:latin typeface="Berylium" pitchFamily="2" charset="0"/>
              </a:rPr>
              <a:t>  Private Lots        550</a:t>
            </a:r>
          </a:p>
          <a:p>
            <a:r>
              <a:rPr lang="en-US" sz="1400" dirty="0" smtClean="0">
                <a:latin typeface="Berylium" pitchFamily="2" charset="0"/>
              </a:rPr>
              <a:t>Civic Lots   </a:t>
            </a:r>
            <a:r>
              <a:rPr lang="en-US" sz="1100" dirty="0" smtClean="0">
                <a:latin typeface="Berylium" pitchFamily="2" charset="0"/>
              </a:rPr>
              <a:t>  </a:t>
            </a:r>
            <a:r>
              <a:rPr lang="en-US" sz="1400" dirty="0" smtClean="0">
                <a:latin typeface="Berylium" pitchFamily="2" charset="0"/>
              </a:rPr>
              <a:t>       </a:t>
            </a:r>
            <a:r>
              <a:rPr lang="en-US" sz="1400" u="sng" dirty="0" smtClean="0">
                <a:latin typeface="Berylium" pitchFamily="2" charset="0"/>
              </a:rPr>
              <a:t>   6</a:t>
            </a:r>
          </a:p>
          <a:p>
            <a:r>
              <a:rPr lang="en-US" sz="1400" dirty="0" smtClean="0">
                <a:latin typeface="Berylium" pitchFamily="2" charset="0"/>
              </a:rPr>
              <a:t>  Total Lots  </a:t>
            </a:r>
            <a:r>
              <a:rPr lang="en-US" sz="1200" dirty="0" smtClean="0">
                <a:latin typeface="Berylium" pitchFamily="2" charset="0"/>
              </a:rPr>
              <a:t>  </a:t>
            </a:r>
            <a:r>
              <a:rPr lang="en-US" sz="1400" dirty="0" smtClean="0">
                <a:latin typeface="Berylium" pitchFamily="2" charset="0"/>
              </a:rPr>
              <a:t>      556</a:t>
            </a:r>
          </a:p>
        </p:txBody>
      </p:sp>
      <p:sp>
        <p:nvSpPr>
          <p:cNvPr id="5" name="TextBox 4"/>
          <p:cNvSpPr txBox="1"/>
          <p:nvPr/>
        </p:nvSpPr>
        <p:spPr>
          <a:xfrm>
            <a:off x="1904543" y="262906"/>
            <a:ext cx="5309065" cy="400110"/>
          </a:xfrm>
          <a:prstGeom prst="rect">
            <a:avLst/>
          </a:prstGeom>
          <a:noFill/>
        </p:spPr>
        <p:txBody>
          <a:bodyPr wrap="square" rtlCol="0">
            <a:spAutoFit/>
          </a:bodyPr>
          <a:lstStyle/>
          <a:p>
            <a:r>
              <a:rPr lang="en-US" sz="2000" b="1" dirty="0" smtClean="0">
                <a:latin typeface="Times New Roman" pitchFamily="18" charset="0"/>
                <a:cs typeface="Times New Roman" pitchFamily="18" charset="0"/>
              </a:rPr>
              <a:t>Leytham . . .  A New Traditional Neighborhood</a:t>
            </a:r>
          </a:p>
        </p:txBody>
      </p:sp>
      <p:sp>
        <p:nvSpPr>
          <p:cNvPr id="8" name="TextBox 7"/>
          <p:cNvSpPr txBox="1"/>
          <p:nvPr/>
        </p:nvSpPr>
        <p:spPr>
          <a:xfrm>
            <a:off x="6629400" y="4267199"/>
            <a:ext cx="1968500" cy="2492990"/>
          </a:xfrm>
          <a:prstGeom prst="rect">
            <a:avLst/>
          </a:prstGeom>
          <a:solidFill>
            <a:schemeClr val="accent3">
              <a:lumMod val="40000"/>
              <a:lumOff val="60000"/>
            </a:schemeClr>
          </a:solidFill>
          <a:ln w="28575">
            <a:solidFill>
              <a:srgbClr val="4A7EBB"/>
            </a:solidFill>
          </a:ln>
        </p:spPr>
        <p:txBody>
          <a:bodyPr wrap="square" rtlCol="0">
            <a:spAutoFit/>
          </a:bodyPr>
          <a:lstStyle/>
          <a:p>
            <a:r>
              <a:rPr lang="en-US" sz="1200" dirty="0" smtClean="0">
                <a:latin typeface="Berylium" pitchFamily="2" charset="0"/>
              </a:rPr>
              <a:t>Note:  Creating a new traditional neighborhood is an evolving and ongoing process.   Accordingly, all site plans, land uses, layouts, diagrams, schematics, home</a:t>
            </a:r>
          </a:p>
          <a:p>
            <a:r>
              <a:rPr lang="en-US" sz="1200" dirty="0" smtClean="0">
                <a:latin typeface="Berylium" pitchFamily="2" charset="0"/>
              </a:rPr>
              <a:t>elevations and floor plans, renderings, features, facilities, and amenities are conceptual in nature and are subject to cancellation, refinement, change and/or revision without notice.</a:t>
            </a:r>
            <a:endParaRPr lang="en-US" sz="1200" dirty="0">
              <a:latin typeface="Berylium" pitchFamily="2" charset="0"/>
            </a:endParaRPr>
          </a:p>
        </p:txBody>
      </p:sp>
      <p:pic>
        <p:nvPicPr>
          <p:cNvPr id="7" name="Picture 6" descr="border_contact_sheet.png"/>
          <p:cNvPicPr>
            <a:picLocks noChangeAspect="1"/>
          </p:cNvPicPr>
          <p:nvPr/>
        </p:nvPicPr>
        <p:blipFill>
          <a:blip r:embed="rId3" cstate="print"/>
          <a:stretch>
            <a:fillRect/>
          </a:stretch>
        </p:blipFill>
        <p:spPr>
          <a:xfrm>
            <a:off x="-558621" y="-548931"/>
            <a:ext cx="10287000" cy="9886951"/>
          </a:xfrm>
          <a:prstGeom prst="rect">
            <a:avLst/>
          </a:prstGeom>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p:cNvGraphicFramePr>
            <a:graphicFrameLocks noChangeAspect="1"/>
          </p:cNvGraphicFramePr>
          <p:nvPr/>
        </p:nvGraphicFramePr>
        <p:xfrm>
          <a:off x="2078136" y="97236"/>
          <a:ext cx="5068887" cy="6858000"/>
        </p:xfrm>
        <a:graphic>
          <a:graphicData uri="http://schemas.openxmlformats.org/presentationml/2006/ole">
            <p:oleObj spid="_x0000_s464900" name="Acrobat Document" r:id="rId3" imgW="5830114" imgH="7887801" progId="AcroExch.Document.DC">
              <p:embed/>
            </p:oleObj>
          </a:graphicData>
        </a:graphic>
      </p:graphicFrame>
      <p:sp>
        <p:nvSpPr>
          <p:cNvPr id="3" name="TextBox 2"/>
          <p:cNvSpPr txBox="1"/>
          <p:nvPr/>
        </p:nvSpPr>
        <p:spPr>
          <a:xfrm>
            <a:off x="1641513" y="0"/>
            <a:ext cx="6462025" cy="707886"/>
          </a:xfrm>
          <a:prstGeom prst="rect">
            <a:avLst/>
          </a:prstGeom>
          <a:solidFill>
            <a:schemeClr val="bg1"/>
          </a:solidFill>
        </p:spPr>
        <p:txBody>
          <a:bodyPr wrap="none" rtlCol="0">
            <a:spAutoFit/>
          </a:bodyPr>
          <a:lstStyle/>
          <a:p>
            <a:r>
              <a:rPr lang="en-US" dirty="0" smtClean="0"/>
              <a:t>                                            </a:t>
            </a:r>
            <a:endParaRPr lang="en-US" dirty="0"/>
          </a:p>
        </p:txBody>
      </p:sp>
      <p:sp>
        <p:nvSpPr>
          <p:cNvPr id="9" name="TextBox 8"/>
          <p:cNvSpPr txBox="1"/>
          <p:nvPr/>
        </p:nvSpPr>
        <p:spPr>
          <a:xfrm>
            <a:off x="1938894" y="279398"/>
            <a:ext cx="5308599" cy="769441"/>
          </a:xfrm>
          <a:prstGeom prst="rect">
            <a:avLst/>
          </a:prstGeom>
          <a:solidFill>
            <a:schemeClr val="bg1"/>
          </a:solidFill>
        </p:spPr>
        <p:txBody>
          <a:bodyPr wrap="square" rtlCol="0">
            <a:spAutoFit/>
          </a:bodyPr>
          <a:lstStyle/>
          <a:p>
            <a:pPr algn="ctr"/>
            <a:r>
              <a:rPr lang="en-US" sz="2400" dirty="0" smtClean="0">
                <a:solidFill>
                  <a:srgbClr val="0066CC"/>
                </a:solidFill>
                <a:latin typeface="OptimusPrinceps" pitchFamily="2" charset="0"/>
              </a:rPr>
              <a:t> </a:t>
            </a:r>
            <a:r>
              <a:rPr lang="en-US" sz="2000" b="1" dirty="0" smtClean="0">
                <a:latin typeface="Times New Roman" pitchFamily="18" charset="0"/>
                <a:cs typeface="Times New Roman" pitchFamily="18" charset="0"/>
              </a:rPr>
              <a:t>Leytham Green Spaces – 21% Green Space – </a:t>
            </a:r>
          </a:p>
          <a:p>
            <a:pPr algn="ctr"/>
            <a:r>
              <a:rPr lang="en-US" sz="2000" b="1" dirty="0" smtClean="0">
                <a:latin typeface="Times New Roman" pitchFamily="18" charset="0"/>
                <a:cs typeface="Times New Roman" pitchFamily="18" charset="0"/>
              </a:rPr>
              <a:t>What is the Program for that 33 Acres?</a:t>
            </a:r>
            <a:endParaRPr lang="en-US" sz="2000" dirty="0">
              <a:latin typeface="OptimusPrinceps" pitchFamily="2" charset="0"/>
              <a:cs typeface="Arial" pitchFamily="34" charset="0"/>
            </a:endParaRPr>
          </a:p>
        </p:txBody>
      </p:sp>
      <p:sp>
        <p:nvSpPr>
          <p:cNvPr id="10" name="Rectangle 9"/>
          <p:cNvSpPr/>
          <p:nvPr/>
        </p:nvSpPr>
        <p:spPr bwMode="auto">
          <a:xfrm>
            <a:off x="3744686" y="5791200"/>
            <a:ext cx="1625600" cy="1066800"/>
          </a:xfrm>
          <a:prstGeom prst="rect">
            <a:avLst/>
          </a:prstGeom>
          <a:solidFill>
            <a:schemeClr val="bg1"/>
          </a:solidFill>
          <a:ln w="9525">
            <a:noFill/>
            <a:miter lim="800000"/>
            <a:headEnd/>
            <a:tailEnd/>
          </a:ln>
        </p:spPr>
        <p:txBody>
          <a:bodyPr wrap="none" rtlCol="0" anchor="ctr"/>
          <a:lstStyle/>
          <a:p>
            <a:pPr algn="ctr"/>
            <a:endParaRPr lang="en-US" sz="6000" b="0"/>
          </a:p>
        </p:txBody>
      </p:sp>
      <p:sp>
        <p:nvSpPr>
          <p:cNvPr id="11" name="TextBox 10"/>
          <p:cNvSpPr txBox="1"/>
          <p:nvPr/>
        </p:nvSpPr>
        <p:spPr>
          <a:xfrm>
            <a:off x="217714" y="2017486"/>
            <a:ext cx="1930399" cy="2308324"/>
          </a:xfrm>
          <a:prstGeom prst="rect">
            <a:avLst/>
          </a:prstGeom>
          <a:solidFill>
            <a:schemeClr val="accent3">
              <a:lumMod val="40000"/>
              <a:lumOff val="60000"/>
            </a:schemeClr>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800" b="0" dirty="0" smtClean="0"/>
              <a:t>	  </a:t>
            </a:r>
            <a:r>
              <a:rPr lang="en-US" sz="1800" b="0" u="sng" dirty="0" smtClean="0"/>
              <a:t>Acres</a:t>
            </a:r>
          </a:p>
          <a:p>
            <a:endParaRPr lang="en-US" sz="1800" b="0" dirty="0" smtClean="0"/>
          </a:p>
          <a:p>
            <a:r>
              <a:rPr lang="en-US" sz="1800" b="0" dirty="0" smtClean="0"/>
              <a:t>Natural      17.71</a:t>
            </a:r>
          </a:p>
          <a:p>
            <a:r>
              <a:rPr lang="en-US" sz="1800" b="0" dirty="0" smtClean="0"/>
              <a:t>Civic             4.17</a:t>
            </a:r>
          </a:p>
          <a:p>
            <a:r>
              <a:rPr lang="en-US" sz="1800" b="0" dirty="0" smtClean="0"/>
              <a:t>Outlots      </a:t>
            </a:r>
            <a:r>
              <a:rPr lang="en-US" sz="1800" b="0" u="sng" dirty="0" smtClean="0"/>
              <a:t>11.01</a:t>
            </a:r>
          </a:p>
          <a:p>
            <a:r>
              <a:rPr lang="en-US" sz="1800" b="0" dirty="0" smtClean="0"/>
              <a:t>   Total        32.89</a:t>
            </a:r>
          </a:p>
          <a:p>
            <a:endParaRPr lang="en-US" sz="1800" b="0" dirty="0" smtClean="0"/>
          </a:p>
          <a:p>
            <a:r>
              <a:rPr lang="en-US" sz="1800" b="0" dirty="0" smtClean="0"/>
              <a:t>Percent      20.82%</a:t>
            </a:r>
            <a:r>
              <a:rPr lang="en-US" sz="1800" b="0" u="sng" dirty="0" smtClean="0"/>
              <a:t> </a:t>
            </a:r>
            <a:endParaRPr lang="en-US" sz="1800" b="0" u="sng" dirty="0"/>
          </a:p>
        </p:txBody>
      </p:sp>
      <p:pic>
        <p:nvPicPr>
          <p:cNvPr id="8" name="Picture 7" descr="border_contact_sheet.png"/>
          <p:cNvPicPr>
            <a:picLocks noChangeAspect="1"/>
          </p:cNvPicPr>
          <p:nvPr/>
        </p:nvPicPr>
        <p:blipFill>
          <a:blip r:embed="rId4" cstate="print"/>
          <a:stretch>
            <a:fillRect/>
          </a:stretch>
        </p:blipFill>
        <p:spPr>
          <a:xfrm>
            <a:off x="-560210" y="-548931"/>
            <a:ext cx="10287000" cy="98869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86" name="Text Box 14"/>
          <p:cNvSpPr txBox="1">
            <a:spLocks noChangeArrowheads="1"/>
          </p:cNvSpPr>
          <p:nvPr/>
        </p:nvSpPr>
        <p:spPr bwMode="auto">
          <a:xfrm>
            <a:off x="990600" y="0"/>
            <a:ext cx="685800" cy="1016000"/>
          </a:xfrm>
          <a:prstGeom prst="rect">
            <a:avLst/>
          </a:prstGeom>
          <a:noFill/>
          <a:ln w="9525">
            <a:noFill/>
            <a:miter lim="800000"/>
            <a:headEnd/>
            <a:tailEnd/>
          </a:ln>
        </p:spPr>
        <p:txBody>
          <a:bodyPr>
            <a:spAutoFit/>
          </a:bodyPr>
          <a:lstStyle/>
          <a:p>
            <a:pPr>
              <a:spcBef>
                <a:spcPct val="50000"/>
              </a:spcBef>
            </a:pPr>
            <a:endParaRPr lang="en-US" sz="6000" b="0"/>
          </a:p>
        </p:txBody>
      </p:sp>
      <p:pic>
        <p:nvPicPr>
          <p:cNvPr id="7" name="Picture 2"/>
          <p:cNvPicPr>
            <a:picLocks noChangeAspect="1" noChangeArrowheads="1"/>
          </p:cNvPicPr>
          <p:nvPr/>
        </p:nvPicPr>
        <p:blipFill>
          <a:blip r:embed="rId3" cstate="print"/>
          <a:srcRect/>
          <a:stretch>
            <a:fillRect/>
          </a:stretch>
        </p:blipFill>
        <p:spPr bwMode="auto">
          <a:xfrm>
            <a:off x="1635125" y="863600"/>
            <a:ext cx="5873750" cy="5130800"/>
          </a:xfrm>
          <a:prstGeom prst="rect">
            <a:avLst/>
          </a:prstGeom>
          <a:noFill/>
          <a:ln w="9525">
            <a:noFill/>
            <a:miter lim="800000"/>
            <a:headEnd/>
            <a:tailEnd/>
          </a:ln>
        </p:spPr>
      </p:pic>
      <p:pic>
        <p:nvPicPr>
          <p:cNvPr id="5" name="Picture 4" descr="border_contact_sheet.png"/>
          <p:cNvPicPr>
            <a:picLocks noChangeAspect="1"/>
          </p:cNvPicPr>
          <p:nvPr/>
        </p:nvPicPr>
        <p:blipFill>
          <a:blip r:embed="rId4" cstate="print"/>
          <a:stretch>
            <a:fillRect/>
          </a:stretch>
        </p:blipFill>
        <p:spPr>
          <a:xfrm>
            <a:off x="-560210" y="-548931"/>
            <a:ext cx="10287000" cy="9886951"/>
          </a:xfrm>
          <a:prstGeom prst="rect">
            <a:avLst/>
          </a:prstGeom>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319867" y="3564467"/>
            <a:ext cx="3488266" cy="276999"/>
          </a:xfrm>
          <a:prstGeom prst="rect">
            <a:avLst/>
          </a:prstGeom>
          <a:solidFill>
            <a:srgbClr val="FFFF00"/>
          </a:solidFill>
        </p:spPr>
        <p:txBody>
          <a:bodyPr wrap="square" rtlCol="0">
            <a:spAutoFit/>
          </a:bodyPr>
          <a:lstStyle/>
          <a:p>
            <a:endParaRPr lang="en-US" sz="1200" dirty="0"/>
          </a:p>
        </p:txBody>
      </p:sp>
      <p:sp>
        <p:nvSpPr>
          <p:cNvPr id="12" name="TextBox 11"/>
          <p:cNvSpPr txBox="1"/>
          <p:nvPr/>
        </p:nvSpPr>
        <p:spPr>
          <a:xfrm>
            <a:off x="990601" y="2700868"/>
            <a:ext cx="3699933" cy="276999"/>
          </a:xfrm>
          <a:prstGeom prst="rect">
            <a:avLst/>
          </a:prstGeom>
          <a:solidFill>
            <a:srgbClr val="FFFF00"/>
          </a:solidFill>
        </p:spPr>
        <p:txBody>
          <a:bodyPr wrap="square" rtlCol="0">
            <a:spAutoFit/>
          </a:bodyPr>
          <a:lstStyle/>
          <a:p>
            <a:endParaRPr lang="en-US" sz="1200" dirty="0"/>
          </a:p>
        </p:txBody>
      </p:sp>
      <p:sp>
        <p:nvSpPr>
          <p:cNvPr id="11" name="TextBox 10"/>
          <p:cNvSpPr txBox="1"/>
          <p:nvPr/>
        </p:nvSpPr>
        <p:spPr>
          <a:xfrm>
            <a:off x="4309534" y="2413000"/>
            <a:ext cx="3022600" cy="276999"/>
          </a:xfrm>
          <a:prstGeom prst="rect">
            <a:avLst/>
          </a:prstGeom>
          <a:solidFill>
            <a:srgbClr val="FFFF00"/>
          </a:solidFill>
        </p:spPr>
        <p:txBody>
          <a:bodyPr wrap="square" rtlCol="0">
            <a:spAutoFit/>
          </a:bodyPr>
          <a:lstStyle/>
          <a:p>
            <a:endParaRPr lang="en-US" sz="1200" dirty="0"/>
          </a:p>
        </p:txBody>
      </p:sp>
      <p:sp>
        <p:nvSpPr>
          <p:cNvPr id="131086" name="Text Box 14"/>
          <p:cNvSpPr txBox="1">
            <a:spLocks noChangeArrowheads="1"/>
          </p:cNvSpPr>
          <p:nvPr/>
        </p:nvSpPr>
        <p:spPr bwMode="auto">
          <a:xfrm>
            <a:off x="990600" y="0"/>
            <a:ext cx="685800" cy="1016000"/>
          </a:xfrm>
          <a:prstGeom prst="rect">
            <a:avLst/>
          </a:prstGeom>
          <a:noFill/>
          <a:ln w="9525">
            <a:noFill/>
            <a:miter lim="800000"/>
            <a:headEnd/>
            <a:tailEnd/>
          </a:ln>
        </p:spPr>
        <p:txBody>
          <a:bodyPr>
            <a:spAutoFit/>
          </a:bodyPr>
          <a:lstStyle/>
          <a:p>
            <a:pPr>
              <a:spcBef>
                <a:spcPct val="50000"/>
              </a:spcBef>
            </a:pPr>
            <a:endParaRPr lang="en-US" sz="6000" b="0"/>
          </a:p>
        </p:txBody>
      </p:sp>
      <p:sp>
        <p:nvSpPr>
          <p:cNvPr id="6" name="TextBox 5"/>
          <p:cNvSpPr txBox="1"/>
          <p:nvPr/>
        </p:nvSpPr>
        <p:spPr>
          <a:xfrm>
            <a:off x="939790" y="5969000"/>
            <a:ext cx="7298271" cy="523220"/>
          </a:xfrm>
          <a:prstGeom prst="rect">
            <a:avLst/>
          </a:prstGeom>
          <a:noFill/>
        </p:spPr>
        <p:txBody>
          <a:bodyPr wrap="square" rtlCol="0">
            <a:spAutoFit/>
          </a:bodyPr>
          <a:lstStyle/>
          <a:p>
            <a:r>
              <a:rPr lang="en-US" sz="1400" dirty="0" smtClean="0"/>
              <a:t>Source: retaildive.com - </a:t>
            </a:r>
            <a:r>
              <a:rPr lang="en-US" sz="1400" dirty="0" smtClean="0">
                <a:hlinkClick r:id="rId3"/>
              </a:rPr>
              <a:t>https://www.retaildive.com/news/permanent-store-closures-could-hit-25k-in-2020-coresight-says/579443/</a:t>
            </a:r>
            <a:r>
              <a:rPr lang="en-US" sz="1400" dirty="0" smtClean="0"/>
              <a:t>   by Ben </a:t>
            </a:r>
            <a:r>
              <a:rPr lang="en-US" sz="1400" dirty="0" err="1" smtClean="0"/>
              <a:t>Unglesbee</a:t>
            </a:r>
            <a:r>
              <a:rPr lang="en-US" sz="1400" dirty="0" smtClean="0"/>
              <a:t>, June 9, 2020</a:t>
            </a:r>
            <a:endParaRPr lang="en-US" sz="1400" dirty="0"/>
          </a:p>
        </p:txBody>
      </p:sp>
      <p:sp>
        <p:nvSpPr>
          <p:cNvPr id="8" name="Rectangle 7"/>
          <p:cNvSpPr/>
          <p:nvPr/>
        </p:nvSpPr>
        <p:spPr>
          <a:xfrm>
            <a:off x="965199" y="2378207"/>
            <a:ext cx="7255933" cy="2862322"/>
          </a:xfrm>
          <a:prstGeom prst="rect">
            <a:avLst/>
          </a:prstGeom>
          <a:ln>
            <a:solidFill>
              <a:schemeClr val="accent1">
                <a:shade val="95000"/>
                <a:satMod val="105000"/>
              </a:schemeClr>
            </a:solidFill>
          </a:ln>
        </p:spPr>
        <p:txBody>
          <a:bodyPr wrap="square">
            <a:spAutoFit/>
          </a:bodyPr>
          <a:lstStyle/>
          <a:p>
            <a:pPr>
              <a:buFont typeface="Arial" pitchFamily="34" charset="0"/>
              <a:buChar char="•"/>
            </a:pP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Coresight</a:t>
            </a:r>
            <a:r>
              <a:rPr lang="en-US" dirty="0" smtClean="0">
                <a:latin typeface="Times New Roman" pitchFamily="18" charset="0"/>
                <a:cs typeface="Times New Roman" pitchFamily="18" charset="0"/>
              </a:rPr>
              <a:t> Research estimates that 20,000 to 25,000 stores could permanently close in the U.S. this year, with 55% to 60% of those closures in malls, according to an emailed report.</a:t>
            </a:r>
          </a:p>
          <a:p>
            <a:r>
              <a:rPr lang="en-US" dirty="0" smtClean="0">
                <a:latin typeface="Times New Roman" pitchFamily="18" charset="0"/>
                <a:cs typeface="Times New Roman" pitchFamily="18" charset="0"/>
              </a:rPr>
              <a:t>  </a:t>
            </a:r>
          </a:p>
          <a:p>
            <a:pPr>
              <a:buFont typeface="Arial" pitchFamily="34" charset="0"/>
              <a:buChar char="•"/>
            </a:pPr>
            <a:r>
              <a:rPr lang="en-US" dirty="0" smtClean="0">
                <a:latin typeface="Times New Roman" pitchFamily="18" charset="0"/>
                <a:cs typeface="Times New Roman" pitchFamily="18" charset="0"/>
              </a:rPr>
              <a:t>  That would more than double </a:t>
            </a:r>
            <a:r>
              <a:rPr lang="en-US" dirty="0" smtClean="0">
                <a:latin typeface="Times New Roman" pitchFamily="18" charset="0"/>
                <a:cs typeface="Times New Roman" pitchFamily="18" charset="0"/>
                <a:hlinkClick r:id="rId4"/>
              </a:rPr>
              <a:t>last year's closures</a:t>
            </a:r>
            <a:r>
              <a:rPr lang="en-US" dirty="0" smtClean="0">
                <a:latin typeface="Times New Roman" pitchFamily="18" charset="0"/>
                <a:cs typeface="Times New Roman" pitchFamily="18" charset="0"/>
              </a:rPr>
              <a:t>, and it represents a significant increase over </a:t>
            </a:r>
            <a:r>
              <a:rPr lang="en-US" dirty="0" err="1" smtClean="0">
                <a:latin typeface="Times New Roman" pitchFamily="18" charset="0"/>
                <a:cs typeface="Times New Roman" pitchFamily="18" charset="0"/>
              </a:rPr>
              <a:t>Coresight's</a:t>
            </a:r>
            <a:r>
              <a:rPr lang="en-US" dirty="0" smtClean="0">
                <a:latin typeface="Times New Roman" pitchFamily="18" charset="0"/>
                <a:cs typeface="Times New Roman" pitchFamily="18" charset="0"/>
              </a:rPr>
              <a:t> </a:t>
            </a:r>
            <a:r>
              <a:rPr lang="en-US" dirty="0" smtClean="0">
                <a:latin typeface="Times New Roman" pitchFamily="18" charset="0"/>
                <a:cs typeface="Times New Roman" pitchFamily="18" charset="0"/>
                <a:hlinkClick r:id="rId5"/>
              </a:rPr>
              <a:t>previous closure estimate for 2020</a:t>
            </a:r>
            <a:r>
              <a:rPr lang="en-US" dirty="0" smtClean="0">
                <a:latin typeface="Times New Roman" pitchFamily="18" charset="0"/>
                <a:cs typeface="Times New Roman" pitchFamily="18" charset="0"/>
              </a:rPr>
              <a:t>. So far </a:t>
            </a:r>
            <a:r>
              <a:rPr lang="en-US" dirty="0" err="1" smtClean="0">
                <a:latin typeface="Times New Roman" pitchFamily="18" charset="0"/>
                <a:cs typeface="Times New Roman" pitchFamily="18" charset="0"/>
              </a:rPr>
              <a:t>Coresight</a:t>
            </a:r>
            <a:r>
              <a:rPr lang="en-US" dirty="0" smtClean="0">
                <a:latin typeface="Times New Roman" pitchFamily="18" charset="0"/>
                <a:cs typeface="Times New Roman" pitchFamily="18" charset="0"/>
              </a:rPr>
              <a:t> has counted 4,005 planned closures for the year</a:t>
            </a:r>
          </a:p>
          <a:p>
            <a:r>
              <a:rPr lang="en-US" dirty="0" smtClean="0">
                <a:latin typeface="Times New Roman" pitchFamily="18" charset="0"/>
                <a:cs typeface="Times New Roman" pitchFamily="18" charset="0"/>
              </a:rPr>
              <a:t> </a:t>
            </a:r>
          </a:p>
          <a:p>
            <a:pPr>
              <a:buFont typeface="Arial" pitchFamily="34" charset="0"/>
              <a:buChar char="•"/>
            </a:pPr>
            <a:r>
              <a:rPr lang="en-US" dirty="0" smtClean="0">
                <a:latin typeface="Times New Roman" pitchFamily="18" charset="0"/>
                <a:cs typeface="Times New Roman" pitchFamily="18" charset="0"/>
              </a:rPr>
              <a:t>  The research firm also expects retail bankruptcies to rise, including Chapter 7 liquidations potentially.</a:t>
            </a:r>
            <a:endParaRPr lang="en-US" dirty="0">
              <a:latin typeface="Times New Roman" pitchFamily="18" charset="0"/>
              <a:cs typeface="Times New Roman" pitchFamily="18" charset="0"/>
            </a:endParaRPr>
          </a:p>
        </p:txBody>
      </p:sp>
      <p:sp>
        <p:nvSpPr>
          <p:cNvPr id="9" name="Rectangle 8"/>
          <p:cNvSpPr/>
          <p:nvPr/>
        </p:nvSpPr>
        <p:spPr>
          <a:xfrm>
            <a:off x="812793" y="1547968"/>
            <a:ext cx="7501465" cy="400110"/>
          </a:xfrm>
          <a:prstGeom prst="rect">
            <a:avLst/>
          </a:prstGeom>
        </p:spPr>
        <p:txBody>
          <a:bodyPr wrap="square">
            <a:spAutoFit/>
          </a:bodyPr>
          <a:lstStyle/>
          <a:p>
            <a:r>
              <a:rPr lang="en-US" sz="2000" b="1" dirty="0" smtClean="0">
                <a:latin typeface="Times New Roman" pitchFamily="18" charset="0"/>
              </a:rPr>
              <a:t>Permanent Store Closures Could Hit 25K in 2020, </a:t>
            </a:r>
            <a:r>
              <a:rPr lang="en-US" sz="2000" b="1" dirty="0" err="1" smtClean="0">
                <a:latin typeface="Times New Roman" pitchFamily="18" charset="0"/>
              </a:rPr>
              <a:t>Coresight</a:t>
            </a:r>
            <a:r>
              <a:rPr lang="en-US" sz="2000" b="1" dirty="0" smtClean="0">
                <a:latin typeface="Times New Roman" pitchFamily="18" charset="0"/>
              </a:rPr>
              <a:t> Says</a:t>
            </a:r>
            <a:endParaRPr lang="en-US" sz="2000" b="1" dirty="0">
              <a:latin typeface="Times New Roman" pitchFamily="18" charset="0"/>
            </a:endParaRPr>
          </a:p>
        </p:txBody>
      </p:sp>
      <p:pic>
        <p:nvPicPr>
          <p:cNvPr id="10" name="Picture 9" descr="border_contact_sheet.png"/>
          <p:cNvPicPr>
            <a:picLocks noChangeAspect="1"/>
          </p:cNvPicPr>
          <p:nvPr/>
        </p:nvPicPr>
        <p:blipFill>
          <a:blip r:embed="rId6" cstate="print"/>
          <a:stretch>
            <a:fillRect/>
          </a:stretch>
        </p:blipFill>
        <p:spPr>
          <a:xfrm>
            <a:off x="-560210" y="-548931"/>
            <a:ext cx="10287000" cy="9886951"/>
          </a:xfrm>
          <a:prstGeom prst="rect">
            <a:avLst/>
          </a:prstGeom>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8979</TotalTime>
  <Words>3193</Words>
  <Application>Microsoft Office PowerPoint</Application>
  <PresentationFormat>On-screen Show (4:3)</PresentationFormat>
  <Paragraphs>393</Paragraphs>
  <Slides>78</Slides>
  <Notes>19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78</vt:i4>
      </vt:variant>
    </vt:vector>
  </HeadingPairs>
  <TitlesOfParts>
    <vt:vector size="80" baseType="lpstr">
      <vt:lpstr>Office Theme</vt:lpstr>
      <vt:lpstr>Acrobat Document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Herb</dc:creator>
  <cp:lastModifiedBy>Admin_User</cp:lastModifiedBy>
  <cp:revision>1109</cp:revision>
  <dcterms:created xsi:type="dcterms:W3CDTF">2008-08-02T16:12:38Z</dcterms:created>
  <dcterms:modified xsi:type="dcterms:W3CDTF">2020-10-02T14:05:19Z</dcterms:modified>
</cp:coreProperties>
</file>