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6"/>
  </p:notesMasterIdLst>
  <p:sldIdLst>
    <p:sldId id="338" r:id="rId2"/>
    <p:sldId id="261" r:id="rId3"/>
    <p:sldId id="339" r:id="rId4"/>
    <p:sldId id="262" r:id="rId5"/>
    <p:sldId id="288" r:id="rId6"/>
    <p:sldId id="263" r:id="rId7"/>
    <p:sldId id="268" r:id="rId8"/>
    <p:sldId id="271" r:id="rId9"/>
    <p:sldId id="272" r:id="rId10"/>
    <p:sldId id="274" r:id="rId11"/>
    <p:sldId id="264" r:id="rId12"/>
    <p:sldId id="265" r:id="rId13"/>
    <p:sldId id="266" r:id="rId14"/>
    <p:sldId id="267" r:id="rId15"/>
    <p:sldId id="291" r:id="rId16"/>
    <p:sldId id="297" r:id="rId17"/>
    <p:sldId id="298" r:id="rId18"/>
    <p:sldId id="318" r:id="rId19"/>
    <p:sldId id="306" r:id="rId20"/>
    <p:sldId id="304" r:id="rId21"/>
    <p:sldId id="313" r:id="rId22"/>
    <p:sldId id="317" r:id="rId23"/>
    <p:sldId id="319" r:id="rId24"/>
    <p:sldId id="34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16"/>
    <p:restoredTop sz="94679"/>
  </p:normalViewPr>
  <p:slideViewPr>
    <p:cSldViewPr snapToGrid="0" snapToObjects="1">
      <p:cViewPr varScale="1">
        <p:scale>
          <a:sx n="88" d="100"/>
          <a:sy n="88" d="100"/>
        </p:scale>
        <p:origin x="4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3" d="100"/>
        <a:sy n="1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448658-B74A-5D4C-B7CD-B2C0D4F94F53}" type="datetimeFigureOut">
              <a:rPr lang="en-US" smtClean="0"/>
              <a:t>4/26/19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16AD56-6797-014C-89CD-077067E58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385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7">
            <a:extLst>
              <a:ext uri="{FF2B5EF4-FFF2-40B4-BE49-F238E27FC236}">
                <a16:creationId xmlns:a16="http://schemas.microsoft.com/office/drawing/2014/main" id="{2E106164-1E28-F845-960F-CF53B2FBFA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8E8B62-085B-2B49-B7B9-1F89B5EF9C4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15B64622-EEA4-C44C-9BC3-8EB7FAE84D6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0"/>
            <a:ext cx="2970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783" tIns="30391" rIns="60783" bIns="30391"/>
          <a:lstStyle>
            <a:lvl1pPr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609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AIA_Miami21_100611</a:t>
            </a:r>
          </a:p>
        </p:txBody>
      </p:sp>
      <p:sp>
        <p:nvSpPr>
          <p:cNvPr id="5123" name="Rectangle 7">
            <a:extLst>
              <a:ext uri="{FF2B5EF4-FFF2-40B4-BE49-F238E27FC236}">
                <a16:creationId xmlns:a16="http://schemas.microsoft.com/office/drawing/2014/main" id="{3A23A417-BFDA-924E-A308-5BEC016A7F2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7788" y="8686800"/>
            <a:ext cx="2970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617" tIns="44309" rIns="88617" bIns="44309" anchor="b"/>
          <a:lstStyle>
            <a:lvl1pPr defTabSz="8858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8858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8858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8858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8858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8858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8858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8858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8858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8858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F1B96B-BABC-9A46-BA49-D07C6C14089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anose="020B0300000000000000" pitchFamily="34" charset="-128"/>
                <a:cs typeface="+mn-cs"/>
              </a:rPr>
              <a:pPr marL="0" marR="0" lvl="0" indent="0" algn="r" defTabSz="88582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ヒラギノ角ゴ Pro W3" panose="020B0300000000000000" pitchFamily="34" charset="-128"/>
              <a:cs typeface="+mn-cs"/>
            </a:endParaRPr>
          </a:p>
        </p:txBody>
      </p:sp>
      <p:sp>
        <p:nvSpPr>
          <p:cNvPr id="5124" name="Rectangle 2">
            <a:extLst>
              <a:ext uri="{FF2B5EF4-FFF2-40B4-BE49-F238E27FC236}">
                <a16:creationId xmlns:a16="http://schemas.microsoft.com/office/drawing/2014/main" id="{2023F8A6-4A5F-DA4A-9BB3-FEB558BF5E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3750E83D-8E2D-9A40-B1B5-FAEC5BA8C7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ln/>
          <a:extLst>
            <a:ext uri="{909E8E84-426E-40dd-AFC4-6F175D3DCCD1}"/>
            <a:ext uri="{91240B29-F687-4f45-9708-019B960494DF}"/>
          </a:extLst>
        </p:spPr>
        <p:txBody>
          <a:bodyPr lIns="88617" tIns="44309" rIns="88617" bIns="44309"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76853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>
            <a:extLst>
              <a:ext uri="{FF2B5EF4-FFF2-40B4-BE49-F238E27FC236}">
                <a16:creationId xmlns:a16="http://schemas.microsoft.com/office/drawing/2014/main" id="{C323994B-5E14-8C48-A3BD-5FA8E62271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AD35DA1-BBF9-234E-B9DC-1E83B533F388}" type="slidenum">
              <a:rPr lang="en-US" altLang="en-US" smtClean="0"/>
              <a:pPr>
                <a:spcBef>
                  <a:spcPct val="0"/>
                </a:spcBef>
              </a:pPr>
              <a:t>12</a:t>
            </a:fld>
            <a:endParaRPr lang="en-US" altLang="en-US"/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939B865A-4CC6-6743-8FD9-377FDA82853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0"/>
            <a:ext cx="2970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783" tIns="30391" rIns="60783" bIns="30391"/>
          <a:lstStyle>
            <a:lvl1pPr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pt-BR" altLang="en-US" sz="800"/>
              <a:t>AIA_Miami21_100611</a:t>
            </a:r>
          </a:p>
        </p:txBody>
      </p:sp>
      <p:sp>
        <p:nvSpPr>
          <p:cNvPr id="21507" name="Rectangle 7">
            <a:extLst>
              <a:ext uri="{FF2B5EF4-FFF2-40B4-BE49-F238E27FC236}">
                <a16:creationId xmlns:a16="http://schemas.microsoft.com/office/drawing/2014/main" id="{3EBDF7E6-B4ED-CA41-A70A-5A8F0A8C565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6800"/>
            <a:ext cx="29718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9338" tIns="29670" rIns="59338" bIns="29670" anchor="b"/>
          <a:lstStyle>
            <a:lvl1pPr defTabSz="5953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5953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5953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5953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5953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595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595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595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595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BBBCD70-A40D-ED46-A91E-D60EB03AFE7E}" type="slidenum">
              <a:rPr lang="en-US" altLang="en-US" sz="800">
                <a:ea typeface="ヒラギノ角ゴ Pro W3" panose="020B0300000000000000" pitchFamily="34" charset="-128"/>
              </a:rPr>
              <a:pPr algn="r" eaLnBrk="1" hangingPunct="1">
                <a:spcBef>
                  <a:spcPct val="0"/>
                </a:spcBef>
              </a:pPr>
              <a:t>12</a:t>
            </a:fld>
            <a:endParaRPr lang="en-US" altLang="en-US" sz="800">
              <a:ea typeface="ヒラギノ角ゴ Pro W3" panose="020B0300000000000000" pitchFamily="34" charset="-128"/>
            </a:endParaRPr>
          </a:p>
        </p:txBody>
      </p:sp>
      <p:sp>
        <p:nvSpPr>
          <p:cNvPr id="21508" name="Rectangle 2">
            <a:extLst>
              <a:ext uri="{FF2B5EF4-FFF2-40B4-BE49-F238E27FC236}">
                <a16:creationId xmlns:a16="http://schemas.microsoft.com/office/drawing/2014/main" id="{68984F00-ED1E-A04C-BF24-784BE8054F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8677" name="Rectangle 3">
            <a:extLst>
              <a:ext uri="{FF2B5EF4-FFF2-40B4-BE49-F238E27FC236}">
                <a16:creationId xmlns:a16="http://schemas.microsoft.com/office/drawing/2014/main" id="{E257E4D5-16B7-2545-83A3-6DFA025FCC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  <a:ln/>
          <a:extLst>
            <a:ext uri="{909E8E84-426E-40dd-AFC4-6F175D3DCCD1}"/>
            <a:ext uri="{91240B29-F687-4f45-9708-019B960494DF}"/>
          </a:extLst>
        </p:spPr>
        <p:txBody>
          <a:bodyPr lIns="59338" tIns="29670" rIns="59338" bIns="29670"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60134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>
            <a:extLst>
              <a:ext uri="{FF2B5EF4-FFF2-40B4-BE49-F238E27FC236}">
                <a16:creationId xmlns:a16="http://schemas.microsoft.com/office/drawing/2014/main" id="{493574BF-39D1-1242-85A6-63EEEB5F58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B741AED-D3B7-D34A-A168-629F3355621E}" type="slidenum">
              <a:rPr lang="en-US" altLang="en-US" smtClean="0"/>
              <a:pPr>
                <a:spcBef>
                  <a:spcPct val="0"/>
                </a:spcBef>
              </a:pPr>
              <a:t>13</a:t>
            </a:fld>
            <a:endParaRPr lang="en-US" altLang="en-US"/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AD2BB0AF-5A66-9945-AF44-633DA360E18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0"/>
            <a:ext cx="2970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783" tIns="30391" rIns="60783" bIns="30391"/>
          <a:lstStyle>
            <a:lvl1pPr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pt-BR" altLang="en-US" sz="800"/>
              <a:t>AIA_Miami21_100611</a:t>
            </a:r>
          </a:p>
        </p:txBody>
      </p:sp>
      <p:sp>
        <p:nvSpPr>
          <p:cNvPr id="23555" name="Rectangle 7">
            <a:extLst>
              <a:ext uri="{FF2B5EF4-FFF2-40B4-BE49-F238E27FC236}">
                <a16:creationId xmlns:a16="http://schemas.microsoft.com/office/drawing/2014/main" id="{635A3FD6-5CD7-084F-B8BD-7C267DAB1B5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6800"/>
            <a:ext cx="29718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9338" tIns="29670" rIns="59338" bIns="29670" anchor="b"/>
          <a:lstStyle>
            <a:lvl1pPr defTabSz="5953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5953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5953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5953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5953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595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595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595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595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940E7BB-E156-C144-8B19-0EE596454B2D}" type="slidenum">
              <a:rPr lang="en-US" altLang="en-US" sz="800">
                <a:ea typeface="ヒラギノ角ゴ Pro W3" panose="020B0300000000000000" pitchFamily="34" charset="-128"/>
              </a:rPr>
              <a:pPr algn="r" eaLnBrk="1" hangingPunct="1">
                <a:spcBef>
                  <a:spcPct val="0"/>
                </a:spcBef>
              </a:pPr>
              <a:t>13</a:t>
            </a:fld>
            <a:endParaRPr lang="en-US" altLang="en-US" sz="800">
              <a:ea typeface="ヒラギノ角ゴ Pro W3" panose="020B0300000000000000" pitchFamily="34" charset="-128"/>
            </a:endParaRPr>
          </a:p>
        </p:txBody>
      </p:sp>
      <p:sp>
        <p:nvSpPr>
          <p:cNvPr id="23556" name="Rectangle 2">
            <a:extLst>
              <a:ext uri="{FF2B5EF4-FFF2-40B4-BE49-F238E27FC236}">
                <a16:creationId xmlns:a16="http://schemas.microsoft.com/office/drawing/2014/main" id="{F695D6B3-854E-3940-8377-66335D7576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0725" name="Rectangle 3">
            <a:extLst>
              <a:ext uri="{FF2B5EF4-FFF2-40B4-BE49-F238E27FC236}">
                <a16:creationId xmlns:a16="http://schemas.microsoft.com/office/drawing/2014/main" id="{F04C37F2-DBBD-F44F-A5D2-AF0630F408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  <a:ln/>
          <a:extLst>
            <a:ext uri="{909E8E84-426E-40dd-AFC4-6F175D3DCCD1}"/>
            <a:ext uri="{91240B29-F687-4f45-9708-019B960494DF}"/>
          </a:extLst>
        </p:spPr>
        <p:txBody>
          <a:bodyPr lIns="59338" tIns="29670" rIns="59338" bIns="29670"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3185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>
            <a:extLst>
              <a:ext uri="{FF2B5EF4-FFF2-40B4-BE49-F238E27FC236}">
                <a16:creationId xmlns:a16="http://schemas.microsoft.com/office/drawing/2014/main" id="{509DF1E9-F3F8-4B4B-8A52-6A5F3A49D7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8104F8F-7CD6-8C4E-8AE2-FF38C5D8BEC9}" type="slidenum">
              <a:rPr lang="en-US" altLang="en-US" smtClean="0"/>
              <a:pPr>
                <a:spcBef>
                  <a:spcPct val="0"/>
                </a:spcBef>
              </a:pPr>
              <a:t>14</a:t>
            </a:fld>
            <a:endParaRPr lang="en-US" altLang="en-US"/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EE5C1482-ED57-BA4F-9319-92EA3A29969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0"/>
            <a:ext cx="2970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783" tIns="30391" rIns="60783" bIns="30391"/>
          <a:lstStyle>
            <a:lvl1pPr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pt-BR" altLang="en-US" sz="800"/>
              <a:t>AIA_Miami21_100611</a:t>
            </a:r>
          </a:p>
        </p:txBody>
      </p:sp>
      <p:sp>
        <p:nvSpPr>
          <p:cNvPr id="25603" name="Rectangle 7">
            <a:extLst>
              <a:ext uri="{FF2B5EF4-FFF2-40B4-BE49-F238E27FC236}">
                <a16:creationId xmlns:a16="http://schemas.microsoft.com/office/drawing/2014/main" id="{58968259-073F-0343-A4DC-4B4B27C94B2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6800"/>
            <a:ext cx="29718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9338" tIns="29670" rIns="59338" bIns="29670" anchor="b"/>
          <a:lstStyle>
            <a:lvl1pPr defTabSz="5953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5953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5953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5953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5953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595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595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595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595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8D3095D-44BD-994F-AEB8-EF5358FD4754}" type="slidenum">
              <a:rPr lang="en-US" altLang="en-US" sz="800">
                <a:ea typeface="ヒラギノ角ゴ Pro W3" panose="020B0300000000000000" pitchFamily="34" charset="-128"/>
              </a:rPr>
              <a:pPr algn="r" eaLnBrk="1" hangingPunct="1">
                <a:spcBef>
                  <a:spcPct val="0"/>
                </a:spcBef>
              </a:pPr>
              <a:t>14</a:t>
            </a:fld>
            <a:endParaRPr lang="en-US" altLang="en-US" sz="800">
              <a:ea typeface="ヒラギノ角ゴ Pro W3" panose="020B0300000000000000" pitchFamily="34" charset="-128"/>
            </a:endParaRPr>
          </a:p>
        </p:txBody>
      </p:sp>
      <p:sp>
        <p:nvSpPr>
          <p:cNvPr id="25604" name="Rectangle 2">
            <a:extLst>
              <a:ext uri="{FF2B5EF4-FFF2-40B4-BE49-F238E27FC236}">
                <a16:creationId xmlns:a16="http://schemas.microsoft.com/office/drawing/2014/main" id="{D0E6B45A-3132-F440-A7B0-65E8AF90C0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2773" name="Rectangle 3">
            <a:extLst>
              <a:ext uri="{FF2B5EF4-FFF2-40B4-BE49-F238E27FC236}">
                <a16:creationId xmlns:a16="http://schemas.microsoft.com/office/drawing/2014/main" id="{294933F1-19E9-5849-882B-D5BF95148A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  <a:ln/>
          <a:extLst>
            <a:ext uri="{909E8E84-426E-40dd-AFC4-6F175D3DCCD1}"/>
            <a:ext uri="{91240B29-F687-4f45-9708-019B960494DF}"/>
          </a:extLst>
        </p:spPr>
        <p:txBody>
          <a:bodyPr lIns="59338" tIns="29670" rIns="59338" bIns="29670"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0994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>
            <a:extLst>
              <a:ext uri="{FF2B5EF4-FFF2-40B4-BE49-F238E27FC236}">
                <a16:creationId xmlns:a16="http://schemas.microsoft.com/office/drawing/2014/main" id="{3114875F-AB19-C44B-BCCD-AE3EAEC461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4C40847-D332-D048-8FAB-85F6B9EEAA80}" type="slidenum">
              <a:rPr lang="en-US" altLang="en-US" smtClean="0"/>
              <a:pPr>
                <a:spcBef>
                  <a:spcPct val="0"/>
                </a:spcBef>
              </a:pPr>
              <a:t>15</a:t>
            </a:fld>
            <a:endParaRPr lang="en-US" altLang="en-US"/>
          </a:p>
        </p:txBody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0BE0C197-2C64-5240-8492-08931EFA67E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0"/>
            <a:ext cx="2970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783" tIns="30391" rIns="60783" bIns="30391"/>
          <a:lstStyle>
            <a:lvl1pPr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pt-BR" altLang="en-US" sz="800"/>
              <a:t>AIA_Miami21_100611</a:t>
            </a:r>
          </a:p>
        </p:txBody>
      </p:sp>
      <p:sp>
        <p:nvSpPr>
          <p:cNvPr id="73731" name="Rectangle 7">
            <a:extLst>
              <a:ext uri="{FF2B5EF4-FFF2-40B4-BE49-F238E27FC236}">
                <a16:creationId xmlns:a16="http://schemas.microsoft.com/office/drawing/2014/main" id="{752CDF07-0F00-4346-A885-14145060404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5213"/>
            <a:ext cx="2970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185" tIns="30594" rIns="61185" bIns="30594" anchor="b"/>
          <a:lstStyle>
            <a:lvl1pPr defTabSz="6064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064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064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064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064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06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06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06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06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69A58F9-AF25-FE48-B206-CD26F4EC4BE4}" type="slidenum">
              <a:rPr lang="en-US" altLang="en-US" sz="800"/>
              <a:pPr algn="r" eaLnBrk="1" hangingPunct="1">
                <a:spcBef>
                  <a:spcPct val="0"/>
                </a:spcBef>
              </a:pPr>
              <a:t>15</a:t>
            </a:fld>
            <a:endParaRPr lang="en-US" altLang="en-US" sz="800"/>
          </a:p>
        </p:txBody>
      </p:sp>
      <p:sp>
        <p:nvSpPr>
          <p:cNvPr id="73732" name="Rectangle 2">
            <a:extLst>
              <a:ext uri="{FF2B5EF4-FFF2-40B4-BE49-F238E27FC236}">
                <a16:creationId xmlns:a16="http://schemas.microsoft.com/office/drawing/2014/main" id="{DEAAD498-F1A1-4A47-99B7-69C98E22E0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70412" cy="3427413"/>
          </a:xfrm>
          <a:ln/>
        </p:spPr>
      </p:sp>
      <p:sp>
        <p:nvSpPr>
          <p:cNvPr id="80901" name="Rectangle 3">
            <a:extLst>
              <a:ext uri="{FF2B5EF4-FFF2-40B4-BE49-F238E27FC236}">
                <a16:creationId xmlns:a16="http://schemas.microsoft.com/office/drawing/2014/main" id="{EDDAA79C-C669-CA44-A181-F1563D5765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  <a:ln/>
          <a:extLst>
            <a:ext uri="{909E8E84-426E-40dd-AFC4-6F175D3DCCD1}"/>
            <a:ext uri="{91240B29-F687-4f45-9708-019B960494DF}"/>
          </a:extLst>
        </p:spPr>
        <p:txBody>
          <a:bodyPr lIns="61185" tIns="30594" rIns="61185" bIns="30594"/>
          <a:lstStyle/>
          <a:p>
            <a:pPr eaLnBrk="1" hangingPunct="1">
              <a:defRPr/>
            </a:pPr>
            <a:endParaRPr lang="pt-BR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9895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Number Placeholder 7">
            <a:extLst>
              <a:ext uri="{FF2B5EF4-FFF2-40B4-BE49-F238E27FC236}">
                <a16:creationId xmlns:a16="http://schemas.microsoft.com/office/drawing/2014/main" id="{C0450BD5-60CB-564F-98FC-A29C034639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DE116F0-FB25-AD47-B058-43036D13C77B}" type="slidenum">
              <a:rPr lang="en-US" altLang="en-US" smtClean="0"/>
              <a:pPr>
                <a:spcBef>
                  <a:spcPct val="0"/>
                </a:spcBef>
              </a:pPr>
              <a:t>16</a:t>
            </a:fld>
            <a:endParaRPr lang="en-US" altLang="en-US"/>
          </a:p>
        </p:txBody>
      </p:sp>
      <p:sp>
        <p:nvSpPr>
          <p:cNvPr id="86018" name="Rectangle 2">
            <a:extLst>
              <a:ext uri="{FF2B5EF4-FFF2-40B4-BE49-F238E27FC236}">
                <a16:creationId xmlns:a16="http://schemas.microsoft.com/office/drawing/2014/main" id="{F0A52FEA-AA31-6D44-9C92-5CF3F156396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0"/>
            <a:ext cx="2970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783" tIns="30391" rIns="60783" bIns="30391"/>
          <a:lstStyle>
            <a:lvl1pPr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pt-BR" altLang="en-US" sz="800"/>
              <a:t>AIA_Miami21_100611</a:t>
            </a:r>
          </a:p>
        </p:txBody>
      </p:sp>
      <p:sp>
        <p:nvSpPr>
          <p:cNvPr id="86019" name="Rectangle 2">
            <a:extLst>
              <a:ext uri="{FF2B5EF4-FFF2-40B4-BE49-F238E27FC236}">
                <a16:creationId xmlns:a16="http://schemas.microsoft.com/office/drawing/2014/main" id="{0C5628AA-CADC-8C48-8A15-E85362E2AC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7413"/>
          </a:xfrm>
          <a:ln/>
        </p:spPr>
      </p:sp>
      <p:sp>
        <p:nvSpPr>
          <p:cNvPr id="93188" name="Rectangle 3">
            <a:extLst>
              <a:ext uri="{FF2B5EF4-FFF2-40B4-BE49-F238E27FC236}">
                <a16:creationId xmlns:a16="http://schemas.microsoft.com/office/drawing/2014/main" id="{32540423-7CC3-8540-9C2E-4FEE6B792A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  <a:ln/>
          <a:extLst>
            <a:ext uri="{909E8E84-426E-40dd-AFC4-6F175D3DCCD1}"/>
            <a:ext uri="{91240B29-F687-4f45-9708-019B960494DF}"/>
          </a:extLst>
        </p:spPr>
        <p:txBody>
          <a:bodyPr lIns="60783" tIns="30391" rIns="60783" bIns="30391"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9631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>
            <a:extLst>
              <a:ext uri="{FF2B5EF4-FFF2-40B4-BE49-F238E27FC236}">
                <a16:creationId xmlns:a16="http://schemas.microsoft.com/office/drawing/2014/main" id="{50A96360-81FB-E14D-8A46-DA8AAAC48A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37AC2C0-CBB3-6040-9309-B0AE29A96B80}" type="slidenum">
              <a:rPr lang="en-US" altLang="en-US" smtClean="0"/>
              <a:pPr>
                <a:spcBef>
                  <a:spcPct val="0"/>
                </a:spcBef>
              </a:pPr>
              <a:t>17</a:t>
            </a:fld>
            <a:endParaRPr lang="en-US" altLang="en-US"/>
          </a:p>
        </p:txBody>
      </p:sp>
      <p:sp>
        <p:nvSpPr>
          <p:cNvPr id="88066" name="Rectangle 2">
            <a:extLst>
              <a:ext uri="{FF2B5EF4-FFF2-40B4-BE49-F238E27FC236}">
                <a16:creationId xmlns:a16="http://schemas.microsoft.com/office/drawing/2014/main" id="{39DA3BE2-716D-D24F-A38F-AC334628CE0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0"/>
            <a:ext cx="2970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783" tIns="30391" rIns="60783" bIns="30391"/>
          <a:lstStyle>
            <a:lvl1pPr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pt-BR" altLang="en-US" sz="800"/>
              <a:t>AIA_Miami21_100611</a:t>
            </a:r>
          </a:p>
        </p:txBody>
      </p:sp>
      <p:sp>
        <p:nvSpPr>
          <p:cNvPr id="88067" name="Rectangle 7">
            <a:extLst>
              <a:ext uri="{FF2B5EF4-FFF2-40B4-BE49-F238E27FC236}">
                <a16:creationId xmlns:a16="http://schemas.microsoft.com/office/drawing/2014/main" id="{AFDC00FA-71E7-9248-82BE-A5393ADFD13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6800"/>
            <a:ext cx="29718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9338" tIns="29670" rIns="59338" bIns="29670" anchor="b"/>
          <a:lstStyle>
            <a:lvl1pPr defTabSz="5953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5953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5953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5953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5953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595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595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595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595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1B5B35F-1A55-A44D-9459-A99FFBE8A0D5}" type="slidenum">
              <a:rPr lang="en-US" altLang="en-US" sz="800">
                <a:ea typeface="ヒラギノ角ゴ Pro W3" panose="020B0300000000000000" pitchFamily="34" charset="-128"/>
              </a:rPr>
              <a:pPr algn="r" eaLnBrk="1" hangingPunct="1">
                <a:spcBef>
                  <a:spcPct val="0"/>
                </a:spcBef>
              </a:pPr>
              <a:t>17</a:t>
            </a:fld>
            <a:endParaRPr lang="en-US" altLang="en-US" sz="800">
              <a:ea typeface="ヒラギノ角ゴ Pro W3" panose="020B0300000000000000" pitchFamily="34" charset="-128"/>
            </a:endParaRPr>
          </a:p>
        </p:txBody>
      </p:sp>
      <p:sp>
        <p:nvSpPr>
          <p:cNvPr id="88068" name="Rectangle 2">
            <a:extLst>
              <a:ext uri="{FF2B5EF4-FFF2-40B4-BE49-F238E27FC236}">
                <a16:creationId xmlns:a16="http://schemas.microsoft.com/office/drawing/2014/main" id="{239746FF-37F3-7343-9B75-FB26457781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7350" y="685800"/>
            <a:ext cx="6091238" cy="3427413"/>
          </a:xfrm>
          <a:ln/>
        </p:spPr>
      </p:sp>
      <p:sp>
        <p:nvSpPr>
          <p:cNvPr id="95237" name="Rectangle 3">
            <a:extLst>
              <a:ext uri="{FF2B5EF4-FFF2-40B4-BE49-F238E27FC236}">
                <a16:creationId xmlns:a16="http://schemas.microsoft.com/office/drawing/2014/main" id="{40E7F47C-F811-2346-BDBB-422807E02E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  <a:ln/>
          <a:extLst>
            <a:ext uri="{909E8E84-426E-40dd-AFC4-6F175D3DCCD1}"/>
            <a:ext uri="{91240B29-F687-4f45-9708-019B960494DF}"/>
          </a:extLst>
        </p:spPr>
        <p:txBody>
          <a:bodyPr lIns="59338" tIns="29670" rIns="59338" bIns="29670"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3798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Slide Number Placeholder 7">
            <a:extLst>
              <a:ext uri="{FF2B5EF4-FFF2-40B4-BE49-F238E27FC236}">
                <a16:creationId xmlns:a16="http://schemas.microsoft.com/office/drawing/2014/main" id="{DDFBA0AE-74C7-9642-AB2A-62D620AEB32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2CFC9D1-5007-754D-8F6B-77D48E4AA089}" type="slidenum">
              <a:rPr lang="en-US" altLang="en-US" smtClean="0"/>
              <a:pPr>
                <a:spcBef>
                  <a:spcPct val="0"/>
                </a:spcBef>
              </a:pPr>
              <a:t>18</a:t>
            </a:fld>
            <a:endParaRPr lang="en-US" altLang="en-US"/>
          </a:p>
        </p:txBody>
      </p:sp>
      <p:sp>
        <p:nvSpPr>
          <p:cNvPr id="133122" name="Rectangle 2">
            <a:extLst>
              <a:ext uri="{FF2B5EF4-FFF2-40B4-BE49-F238E27FC236}">
                <a16:creationId xmlns:a16="http://schemas.microsoft.com/office/drawing/2014/main" id="{6FCF644C-2CCF-884D-9F22-C85824295B8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0"/>
            <a:ext cx="2970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783" tIns="30391" rIns="60783" bIns="30391"/>
          <a:lstStyle>
            <a:lvl1pPr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pt-BR" altLang="en-US" sz="800"/>
              <a:t>AIA_Miami21_100611</a:t>
            </a:r>
          </a:p>
        </p:txBody>
      </p:sp>
      <p:sp>
        <p:nvSpPr>
          <p:cNvPr id="133123" name="Rectangle 2">
            <a:extLst>
              <a:ext uri="{FF2B5EF4-FFF2-40B4-BE49-F238E27FC236}">
                <a16:creationId xmlns:a16="http://schemas.microsoft.com/office/drawing/2014/main" id="{B619DAD0-5479-2845-8E81-ED4AA12E58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91238" cy="3427413"/>
          </a:xfrm>
          <a:ln/>
        </p:spPr>
      </p:sp>
      <p:sp>
        <p:nvSpPr>
          <p:cNvPr id="136196" name="Rectangle 3">
            <a:extLst>
              <a:ext uri="{FF2B5EF4-FFF2-40B4-BE49-F238E27FC236}">
                <a16:creationId xmlns:a16="http://schemas.microsoft.com/office/drawing/2014/main" id="{34E87772-C7DD-9D4D-A5E5-5FFC1A0088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  <a:ln/>
          <a:extLst>
            <a:ext uri="{909E8E84-426E-40dd-AFC4-6F175D3DCCD1}"/>
            <a:ext uri="{91240B29-F687-4f45-9708-019B960494DF}"/>
          </a:extLst>
        </p:spPr>
        <p:txBody>
          <a:bodyPr lIns="60783" tIns="30391" rIns="60783" bIns="30391"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5332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>
            <a:extLst>
              <a:ext uri="{FF2B5EF4-FFF2-40B4-BE49-F238E27FC236}">
                <a16:creationId xmlns:a16="http://schemas.microsoft.com/office/drawing/2014/main" id="{F2420294-2909-7C4B-B6D3-623EBA42E0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EA34E44-BD54-7A4F-A556-8AD2A99FB929}" type="slidenum">
              <a:rPr lang="en-US" altLang="en-US" smtClean="0"/>
              <a:pPr>
                <a:spcBef>
                  <a:spcPct val="0"/>
                </a:spcBef>
              </a:pPr>
              <a:t>19</a:t>
            </a:fld>
            <a:endParaRPr lang="en-US" altLang="en-US"/>
          </a:p>
        </p:txBody>
      </p:sp>
      <p:sp>
        <p:nvSpPr>
          <p:cNvPr id="108546" name="Rectangle 2">
            <a:extLst>
              <a:ext uri="{FF2B5EF4-FFF2-40B4-BE49-F238E27FC236}">
                <a16:creationId xmlns:a16="http://schemas.microsoft.com/office/drawing/2014/main" id="{E639E562-3AE4-1F42-BF6E-B948EA472F4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0"/>
            <a:ext cx="2970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783" tIns="30391" rIns="60783" bIns="30391"/>
          <a:lstStyle>
            <a:lvl1pPr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pt-BR" altLang="en-US" sz="800"/>
              <a:t>AIA_Miami21_100611</a:t>
            </a:r>
          </a:p>
        </p:txBody>
      </p:sp>
      <p:sp>
        <p:nvSpPr>
          <p:cNvPr id="108547" name="Rectangle 7">
            <a:extLst>
              <a:ext uri="{FF2B5EF4-FFF2-40B4-BE49-F238E27FC236}">
                <a16:creationId xmlns:a16="http://schemas.microsoft.com/office/drawing/2014/main" id="{C12C2B4E-36C7-3844-B461-7C09296A47E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5213"/>
            <a:ext cx="2970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185" tIns="30594" rIns="61185" bIns="30594" anchor="b"/>
          <a:lstStyle>
            <a:lvl1pPr defTabSz="6143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143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143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143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143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143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143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143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143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45099E6-1930-2140-9DCB-573FD07302A6}" type="slidenum">
              <a:rPr lang="en-US" altLang="en-US" sz="800"/>
              <a:pPr algn="r" eaLnBrk="1" hangingPunct="1">
                <a:spcBef>
                  <a:spcPct val="0"/>
                </a:spcBef>
              </a:pPr>
              <a:t>19</a:t>
            </a:fld>
            <a:endParaRPr lang="en-US" altLang="en-US" sz="800"/>
          </a:p>
        </p:txBody>
      </p:sp>
      <p:sp>
        <p:nvSpPr>
          <p:cNvPr id="108548" name="Rectangle 2">
            <a:extLst>
              <a:ext uri="{FF2B5EF4-FFF2-40B4-BE49-F238E27FC236}">
                <a16:creationId xmlns:a16="http://schemas.microsoft.com/office/drawing/2014/main" id="{3C67F826-9258-B342-822D-322A4EB5BA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70412" cy="3427413"/>
          </a:xfrm>
          <a:ln/>
        </p:spPr>
      </p:sp>
      <p:sp>
        <p:nvSpPr>
          <p:cNvPr id="111621" name="Rectangle 3">
            <a:extLst>
              <a:ext uri="{FF2B5EF4-FFF2-40B4-BE49-F238E27FC236}">
                <a16:creationId xmlns:a16="http://schemas.microsoft.com/office/drawing/2014/main" id="{AA802097-FE16-A04A-8631-FC0E49406E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  <a:ln/>
          <a:extLst>
            <a:ext uri="{909E8E84-426E-40dd-AFC4-6F175D3DCCD1}"/>
            <a:ext uri="{91240B29-F687-4f45-9708-019B960494DF}"/>
          </a:extLst>
        </p:spPr>
        <p:txBody>
          <a:bodyPr lIns="61185" tIns="30594" rIns="61185" bIns="30594"/>
          <a:lstStyle/>
          <a:p>
            <a:pPr eaLnBrk="1" hangingPunct="1">
              <a:defRPr/>
            </a:pPr>
            <a:endParaRPr lang="pt-BR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635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>
            <a:extLst>
              <a:ext uri="{FF2B5EF4-FFF2-40B4-BE49-F238E27FC236}">
                <a16:creationId xmlns:a16="http://schemas.microsoft.com/office/drawing/2014/main" id="{CFEE1B92-AFAE-7D4E-9222-8DC6BAB493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F6D9055-1980-F04D-8FC9-3936FAF4BC60}" type="slidenum">
              <a:rPr lang="en-US" altLang="en-US" smtClean="0"/>
              <a:pPr>
                <a:spcBef>
                  <a:spcPct val="0"/>
                </a:spcBef>
              </a:pPr>
              <a:t>20</a:t>
            </a:fld>
            <a:endParaRPr lang="en-US" altLang="en-US"/>
          </a:p>
        </p:txBody>
      </p:sp>
      <p:sp>
        <p:nvSpPr>
          <p:cNvPr id="103426" name="Rectangle 2">
            <a:extLst>
              <a:ext uri="{FF2B5EF4-FFF2-40B4-BE49-F238E27FC236}">
                <a16:creationId xmlns:a16="http://schemas.microsoft.com/office/drawing/2014/main" id="{AFF19F9D-20BE-BC44-A381-1D4164F9246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0"/>
            <a:ext cx="2970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783" tIns="30391" rIns="60783" bIns="30391"/>
          <a:lstStyle>
            <a:lvl1pPr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pt-BR" altLang="en-US" sz="800"/>
              <a:t>AIA_Miami21_100611</a:t>
            </a:r>
          </a:p>
        </p:txBody>
      </p:sp>
      <p:sp>
        <p:nvSpPr>
          <p:cNvPr id="103427" name="Slide Image Placeholder 1">
            <a:extLst>
              <a:ext uri="{FF2B5EF4-FFF2-40B4-BE49-F238E27FC236}">
                <a16:creationId xmlns:a16="http://schemas.microsoft.com/office/drawing/2014/main" id="{929F3109-4DAF-EB49-8E3E-922F790615F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7350" y="685800"/>
            <a:ext cx="6091238" cy="3427413"/>
          </a:xfrm>
          <a:ln/>
        </p:spPr>
      </p:sp>
      <p:sp>
        <p:nvSpPr>
          <p:cNvPr id="107524" name="Notes Placeholder 2">
            <a:extLst>
              <a:ext uri="{FF2B5EF4-FFF2-40B4-BE49-F238E27FC236}">
                <a16:creationId xmlns:a16="http://schemas.microsoft.com/office/drawing/2014/main" id="{46EC95E8-9FB8-6643-96C1-99E4699984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  <a:ln/>
          <a:extLst>
            <a:ext uri="{909E8E84-426E-40dd-AFC4-6F175D3DCCD1}"/>
            <a:ext uri="{91240B29-F687-4f45-9708-019B960494DF}"/>
          </a:extLst>
        </p:spPr>
        <p:txBody>
          <a:bodyPr lIns="61185" tIns="30594" rIns="61185" bIns="30594"/>
          <a:lstStyle/>
          <a:p>
            <a:pPr eaLnBrk="1" hangingPunct="1">
              <a:defRPr/>
            </a:pPr>
            <a:r>
              <a:rPr lang="en-US">
                <a:cs typeface="+mn-cs"/>
              </a:rPr>
              <a:t>Blank wall instead</a:t>
            </a:r>
          </a:p>
        </p:txBody>
      </p:sp>
      <p:sp>
        <p:nvSpPr>
          <p:cNvPr id="103429" name="Slide Number Placeholder 3">
            <a:extLst>
              <a:ext uri="{FF2B5EF4-FFF2-40B4-BE49-F238E27FC236}">
                <a16:creationId xmlns:a16="http://schemas.microsoft.com/office/drawing/2014/main" id="{D589F366-6FDE-D342-92B0-1FE5678FD310}"/>
              </a:ext>
            </a:extLst>
          </p:cNvPr>
          <p:cNvSpPr txBox="1">
            <a:spLocks noGrp="1"/>
          </p:cNvSpPr>
          <p:nvPr/>
        </p:nvSpPr>
        <p:spPr bwMode="auto">
          <a:xfrm>
            <a:off x="3886200" y="8685213"/>
            <a:ext cx="2970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185" tIns="30594" rIns="61185" bIns="30594" anchor="b"/>
          <a:lstStyle>
            <a:lvl1pPr defTabSz="6143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143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143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143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143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143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143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143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143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BF0D1AF-9A52-844A-AA76-FE4D15EE376A}" type="slidenum">
              <a:rPr lang="en-US" altLang="en-US" sz="800"/>
              <a:pPr algn="r" eaLnBrk="1" hangingPunct="1">
                <a:spcBef>
                  <a:spcPct val="0"/>
                </a:spcBef>
              </a:pPr>
              <a:t>20</a:t>
            </a:fld>
            <a:endParaRPr lang="en-US" altLang="en-US" sz="800"/>
          </a:p>
        </p:txBody>
      </p:sp>
    </p:spTree>
    <p:extLst>
      <p:ext uri="{BB962C8B-B14F-4D97-AF65-F5344CB8AC3E}">
        <p14:creationId xmlns:p14="http://schemas.microsoft.com/office/powerpoint/2010/main" val="25595298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>
            <a:extLst>
              <a:ext uri="{FF2B5EF4-FFF2-40B4-BE49-F238E27FC236}">
                <a16:creationId xmlns:a16="http://schemas.microsoft.com/office/drawing/2014/main" id="{6FF4FC77-85C6-E34A-AE02-5A24FE2C79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D9727C9-E35E-2C48-BF75-07904EDF6956}" type="slidenum">
              <a:rPr lang="en-US" altLang="en-US" smtClean="0"/>
              <a:pPr>
                <a:spcBef>
                  <a:spcPct val="0"/>
                </a:spcBef>
              </a:pPr>
              <a:t>21</a:t>
            </a:fld>
            <a:endParaRPr lang="en-US" altLang="en-US"/>
          </a:p>
        </p:txBody>
      </p:sp>
      <p:sp>
        <p:nvSpPr>
          <p:cNvPr id="122882" name="Rectangle 2">
            <a:extLst>
              <a:ext uri="{FF2B5EF4-FFF2-40B4-BE49-F238E27FC236}">
                <a16:creationId xmlns:a16="http://schemas.microsoft.com/office/drawing/2014/main" id="{9DF52CAA-B325-774A-83EE-8699A24CA0B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0"/>
            <a:ext cx="2970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783" tIns="30391" rIns="60783" bIns="30391"/>
          <a:lstStyle>
            <a:lvl1pPr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pt-BR" altLang="en-US" sz="800"/>
              <a:t>AIA_Miami21_100611</a:t>
            </a:r>
          </a:p>
        </p:txBody>
      </p:sp>
      <p:sp>
        <p:nvSpPr>
          <p:cNvPr id="122883" name="Rectangle 7">
            <a:extLst>
              <a:ext uri="{FF2B5EF4-FFF2-40B4-BE49-F238E27FC236}">
                <a16:creationId xmlns:a16="http://schemas.microsoft.com/office/drawing/2014/main" id="{62006AC8-8E7F-6F45-BEDB-751D62715D7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5213"/>
            <a:ext cx="2970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185" tIns="30594" rIns="61185" bIns="30594" anchor="b"/>
          <a:lstStyle>
            <a:lvl1pPr defTabSz="6143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143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143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143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143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143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143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143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143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65A9414-90B2-FB43-9DB0-A772D4C9B2E8}" type="slidenum">
              <a:rPr lang="en-US" altLang="en-US" sz="800"/>
              <a:pPr algn="r" eaLnBrk="1" hangingPunct="1">
                <a:spcBef>
                  <a:spcPct val="0"/>
                </a:spcBef>
              </a:pPr>
              <a:t>21</a:t>
            </a:fld>
            <a:endParaRPr lang="en-US" altLang="en-US" sz="800"/>
          </a:p>
        </p:txBody>
      </p:sp>
      <p:sp>
        <p:nvSpPr>
          <p:cNvPr id="122884" name="Rectangle 2">
            <a:extLst>
              <a:ext uri="{FF2B5EF4-FFF2-40B4-BE49-F238E27FC236}">
                <a16:creationId xmlns:a16="http://schemas.microsoft.com/office/drawing/2014/main" id="{3C5CC612-9990-4C44-9F30-89ADE37DEA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0525" y="685800"/>
            <a:ext cx="6091238" cy="3427413"/>
          </a:xfrm>
          <a:ln/>
        </p:spPr>
      </p:sp>
      <p:sp>
        <p:nvSpPr>
          <p:cNvPr id="125957" name="Rectangle 3">
            <a:extLst>
              <a:ext uri="{FF2B5EF4-FFF2-40B4-BE49-F238E27FC236}">
                <a16:creationId xmlns:a16="http://schemas.microsoft.com/office/drawing/2014/main" id="{C9BF371A-CC56-0545-836D-D88DBB494C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7388" y="4341813"/>
            <a:ext cx="5483225" cy="4116387"/>
          </a:xfrm>
          <a:ln/>
          <a:extLst>
            <a:ext uri="{909E8E84-426E-40dd-AFC4-6F175D3DCCD1}"/>
            <a:ext uri="{91240B29-F687-4f45-9708-019B960494DF}"/>
          </a:extLst>
        </p:spPr>
        <p:txBody>
          <a:bodyPr lIns="61185" tIns="30594" rIns="61185" bIns="30594"/>
          <a:lstStyle/>
          <a:p>
            <a:pPr eaLnBrk="1" hangingPunct="1">
              <a:defRPr/>
            </a:pPr>
            <a:endParaRPr lang="pt-BR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635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7">
            <a:extLst>
              <a:ext uri="{FF2B5EF4-FFF2-40B4-BE49-F238E27FC236}">
                <a16:creationId xmlns:a16="http://schemas.microsoft.com/office/drawing/2014/main" id="{B563A408-F4F9-E34E-8B75-007C47960C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F649C8C-07EA-714A-B4FF-2FF0C30B9865}" type="slidenum">
              <a:rPr lang="en-US" altLang="en-US" smtClean="0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  <p:sp>
        <p:nvSpPr>
          <p:cNvPr id="13314" name="Rectangle 2">
            <a:extLst>
              <a:ext uri="{FF2B5EF4-FFF2-40B4-BE49-F238E27FC236}">
                <a16:creationId xmlns:a16="http://schemas.microsoft.com/office/drawing/2014/main" id="{10B4409A-AEC8-D640-B989-C3B9B1B7A6B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0"/>
            <a:ext cx="2970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783" tIns="30391" rIns="60783" bIns="30391"/>
          <a:lstStyle>
            <a:lvl1pPr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pt-BR" altLang="en-US" sz="800"/>
              <a:t>AIA_Miami21_100611</a:t>
            </a:r>
          </a:p>
        </p:txBody>
      </p:sp>
      <p:sp>
        <p:nvSpPr>
          <p:cNvPr id="13315" name="Rectangle 7">
            <a:extLst>
              <a:ext uri="{FF2B5EF4-FFF2-40B4-BE49-F238E27FC236}">
                <a16:creationId xmlns:a16="http://schemas.microsoft.com/office/drawing/2014/main" id="{F2F246AE-A0AA-CF49-9801-069667A3D29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5213"/>
            <a:ext cx="2970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185" tIns="30594" rIns="61185" bIns="30594" anchor="b"/>
          <a:lstStyle>
            <a:lvl1pPr defTabSz="608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08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08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08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08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08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08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08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08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030DBEC-721A-DF47-97DD-931EB401B283}" type="slidenum">
              <a:rPr lang="en-US" altLang="en-US" sz="800"/>
              <a:pPr algn="r" eaLnBrk="1" hangingPunct="1">
                <a:spcBef>
                  <a:spcPct val="0"/>
                </a:spcBef>
              </a:pPr>
              <a:t>2</a:t>
            </a:fld>
            <a:endParaRPr lang="en-US" altLang="en-US" sz="800"/>
          </a:p>
        </p:txBody>
      </p:sp>
      <p:sp>
        <p:nvSpPr>
          <p:cNvPr id="13316" name="Rectangle 2">
            <a:extLst>
              <a:ext uri="{FF2B5EF4-FFF2-40B4-BE49-F238E27FC236}">
                <a16:creationId xmlns:a16="http://schemas.microsoft.com/office/drawing/2014/main" id="{22020E19-DE91-404A-A420-BA778BA618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70412" cy="3427413"/>
          </a:xfrm>
          <a:ln/>
        </p:spPr>
      </p:sp>
      <p:sp>
        <p:nvSpPr>
          <p:cNvPr id="20485" name="Rectangle 3">
            <a:extLst>
              <a:ext uri="{FF2B5EF4-FFF2-40B4-BE49-F238E27FC236}">
                <a16:creationId xmlns:a16="http://schemas.microsoft.com/office/drawing/2014/main" id="{20D0D3E1-B701-0748-AD04-7F059AD1ED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  <a:ln/>
          <a:extLst>
            <a:ext uri="{909E8E84-426E-40dd-AFC4-6F175D3DCCD1}"/>
            <a:ext uri="{91240B29-F687-4f45-9708-019B960494DF}"/>
          </a:extLst>
        </p:spPr>
        <p:txBody>
          <a:bodyPr lIns="61185" tIns="30594" rIns="61185" bIns="30594"/>
          <a:lstStyle/>
          <a:p>
            <a:pPr eaLnBrk="1" hangingPunct="1">
              <a:defRPr/>
            </a:pPr>
            <a:endParaRPr lang="pt-BR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7161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>
            <a:extLst>
              <a:ext uri="{FF2B5EF4-FFF2-40B4-BE49-F238E27FC236}">
                <a16:creationId xmlns:a16="http://schemas.microsoft.com/office/drawing/2014/main" id="{331207A8-279A-4844-8668-82AB067BD7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FB12347-7B8B-6F4C-805B-7003CDB14DF5}" type="slidenum">
              <a:rPr lang="en-US" altLang="en-US" smtClean="0"/>
              <a:pPr>
                <a:spcBef>
                  <a:spcPct val="0"/>
                </a:spcBef>
              </a:pPr>
              <a:t>22</a:t>
            </a:fld>
            <a:endParaRPr lang="en-US" altLang="en-US"/>
          </a:p>
        </p:txBody>
      </p:sp>
      <p:sp>
        <p:nvSpPr>
          <p:cNvPr id="131074" name="Rectangle 2">
            <a:extLst>
              <a:ext uri="{FF2B5EF4-FFF2-40B4-BE49-F238E27FC236}">
                <a16:creationId xmlns:a16="http://schemas.microsoft.com/office/drawing/2014/main" id="{B36869D6-9883-6048-9FB1-651EF3446BD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0"/>
            <a:ext cx="2970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783" tIns="30391" rIns="60783" bIns="30391"/>
          <a:lstStyle>
            <a:lvl1pPr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pt-BR" altLang="en-US" sz="800"/>
              <a:t>AIA_Miami21_100611</a:t>
            </a:r>
          </a:p>
        </p:txBody>
      </p:sp>
      <p:sp>
        <p:nvSpPr>
          <p:cNvPr id="131075" name="Rectangle 7">
            <a:extLst>
              <a:ext uri="{FF2B5EF4-FFF2-40B4-BE49-F238E27FC236}">
                <a16:creationId xmlns:a16="http://schemas.microsoft.com/office/drawing/2014/main" id="{254715B1-9CDE-B849-B32D-6BD2EEF1DE6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6800"/>
            <a:ext cx="29718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9338" tIns="29670" rIns="59338" bIns="29670" anchor="b"/>
          <a:lstStyle>
            <a:lvl1pPr defTabSz="5953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5953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5953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5953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5953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595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595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595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595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3825D96-9D56-0547-AEF7-5A40DDD76FF0}" type="slidenum">
              <a:rPr lang="en-US" altLang="en-US" sz="800">
                <a:ea typeface="ヒラギノ角ゴ Pro W3" panose="020B0300000000000000" pitchFamily="34" charset="-128"/>
              </a:rPr>
              <a:pPr algn="r" eaLnBrk="1" hangingPunct="1">
                <a:spcBef>
                  <a:spcPct val="0"/>
                </a:spcBef>
              </a:pPr>
              <a:t>22</a:t>
            </a:fld>
            <a:endParaRPr lang="en-US" altLang="en-US" sz="800">
              <a:ea typeface="ヒラギノ角ゴ Pro W3" panose="020B0300000000000000" pitchFamily="34" charset="-128"/>
            </a:endParaRPr>
          </a:p>
        </p:txBody>
      </p:sp>
      <p:sp>
        <p:nvSpPr>
          <p:cNvPr id="131076" name="Rectangle 2">
            <a:extLst>
              <a:ext uri="{FF2B5EF4-FFF2-40B4-BE49-F238E27FC236}">
                <a16:creationId xmlns:a16="http://schemas.microsoft.com/office/drawing/2014/main" id="{1B455636-9480-3549-B2EF-AC2F8F6C03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134149" name="Rectangle 3">
            <a:extLst>
              <a:ext uri="{FF2B5EF4-FFF2-40B4-BE49-F238E27FC236}">
                <a16:creationId xmlns:a16="http://schemas.microsoft.com/office/drawing/2014/main" id="{74EF8731-CA8B-C146-8997-EF8123A63F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  <a:ln/>
          <a:extLst>
            <a:ext uri="{909E8E84-426E-40dd-AFC4-6F175D3DCCD1}"/>
            <a:ext uri="{91240B29-F687-4f45-9708-019B960494DF}"/>
          </a:extLst>
        </p:spPr>
        <p:txBody>
          <a:bodyPr lIns="59338" tIns="29670" rIns="59338" bIns="29670"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6806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Slide Number Placeholder 7">
            <a:extLst>
              <a:ext uri="{FF2B5EF4-FFF2-40B4-BE49-F238E27FC236}">
                <a16:creationId xmlns:a16="http://schemas.microsoft.com/office/drawing/2014/main" id="{82E8AFB7-1CEB-6245-B104-3FE2FD5C10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E061CEC-FF9F-764F-A626-02BE85DF856B}" type="slidenum">
              <a:rPr lang="en-US" altLang="en-US" smtClean="0"/>
              <a:pPr>
                <a:spcBef>
                  <a:spcPct val="0"/>
                </a:spcBef>
              </a:pPr>
              <a:t>23</a:t>
            </a:fld>
            <a:endParaRPr lang="en-US" altLang="en-US"/>
          </a:p>
        </p:txBody>
      </p:sp>
      <p:sp>
        <p:nvSpPr>
          <p:cNvPr id="135170" name="Rectangle 2">
            <a:extLst>
              <a:ext uri="{FF2B5EF4-FFF2-40B4-BE49-F238E27FC236}">
                <a16:creationId xmlns:a16="http://schemas.microsoft.com/office/drawing/2014/main" id="{F28BD4BA-3FD6-9B4F-9797-523EF5E4443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0"/>
            <a:ext cx="2970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783" tIns="30391" rIns="60783" bIns="30391"/>
          <a:lstStyle>
            <a:lvl1pPr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pt-BR" altLang="en-US" sz="800"/>
              <a:t>AIA_Miami21_100611</a:t>
            </a:r>
          </a:p>
        </p:txBody>
      </p:sp>
      <p:sp>
        <p:nvSpPr>
          <p:cNvPr id="135171" name="Rectangle 2">
            <a:extLst>
              <a:ext uri="{FF2B5EF4-FFF2-40B4-BE49-F238E27FC236}">
                <a16:creationId xmlns:a16="http://schemas.microsoft.com/office/drawing/2014/main" id="{38E955C1-B467-6B42-AB16-2B363ED191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91238" cy="3427413"/>
          </a:xfrm>
          <a:ln/>
        </p:spPr>
      </p:sp>
      <p:sp>
        <p:nvSpPr>
          <p:cNvPr id="138244" name="Rectangle 3">
            <a:extLst>
              <a:ext uri="{FF2B5EF4-FFF2-40B4-BE49-F238E27FC236}">
                <a16:creationId xmlns:a16="http://schemas.microsoft.com/office/drawing/2014/main" id="{14BE7877-F699-0148-B541-BCB951FF6D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  <a:ln/>
          <a:extLst>
            <a:ext uri="{909E8E84-426E-40dd-AFC4-6F175D3DCCD1}"/>
            <a:ext uri="{91240B29-F687-4f45-9708-019B960494DF}"/>
          </a:extLst>
        </p:spPr>
        <p:txBody>
          <a:bodyPr lIns="60783" tIns="30391" rIns="60783" bIns="30391"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039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Number Placeholder 7">
            <a:extLst>
              <a:ext uri="{FF2B5EF4-FFF2-40B4-BE49-F238E27FC236}">
                <a16:creationId xmlns:a16="http://schemas.microsoft.com/office/drawing/2014/main" id="{68436F6E-3D21-3C4D-8648-45E10498CA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9FEC417-1747-D940-98E9-CB768957379A}" type="slidenum">
              <a:rPr lang="en-US" altLang="en-US" smtClean="0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A3911B8D-C2EF-D84C-8FC8-C10C562235D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0"/>
            <a:ext cx="2970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783" tIns="30391" rIns="60783" bIns="30391"/>
          <a:lstStyle>
            <a:lvl1pPr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pt-BR" altLang="en-US" sz="800"/>
              <a:t>AIA_Miami21_100611</a:t>
            </a: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FA7501CD-093E-0C42-BBA5-93BB425303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91238" cy="3427413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EDD53F20-70E7-4642-9634-29C9B3B81C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  <a:ln/>
          <a:extLst>
            <a:ext uri="{909E8E84-426E-40dd-AFC4-6F175D3DCCD1}"/>
            <a:ext uri="{91240B29-F687-4f45-9708-019B960494DF}"/>
          </a:extLst>
        </p:spPr>
        <p:txBody>
          <a:bodyPr lIns="60783" tIns="30391" rIns="60783" bIns="30391"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3126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>
            <a:extLst>
              <a:ext uri="{FF2B5EF4-FFF2-40B4-BE49-F238E27FC236}">
                <a16:creationId xmlns:a16="http://schemas.microsoft.com/office/drawing/2014/main" id="{96CF32D2-A4D2-EF49-977D-BE0A57D728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1EEFAE7-AF1C-9741-98BA-56393E0CD9DC}" type="slidenum">
              <a:rPr lang="en-US" altLang="en-US" smtClean="0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8A6E6A96-0444-DF4E-856F-5E4B9452379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0"/>
            <a:ext cx="2970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783" tIns="30391" rIns="60783" bIns="30391"/>
          <a:lstStyle>
            <a:lvl1pPr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pt-BR" altLang="en-US" sz="800"/>
              <a:t>AIA_Miami21_100611</a:t>
            </a:r>
          </a:p>
        </p:txBody>
      </p:sp>
      <p:sp>
        <p:nvSpPr>
          <p:cNvPr id="67587" name="Rectangle 7">
            <a:extLst>
              <a:ext uri="{FF2B5EF4-FFF2-40B4-BE49-F238E27FC236}">
                <a16:creationId xmlns:a16="http://schemas.microsoft.com/office/drawing/2014/main" id="{F5676648-84AC-8E42-BE0F-7D0AA384130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6800"/>
            <a:ext cx="29718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9338" tIns="29670" rIns="59338" bIns="29670" anchor="b"/>
          <a:lstStyle>
            <a:lvl1pPr defTabSz="5953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5953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5953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5953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5953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595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595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595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595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8E8157F-7244-BF4F-B3F1-23E40FB10044}" type="slidenum">
              <a:rPr lang="en-US" altLang="en-US" sz="800">
                <a:ea typeface="ヒラギノ角ゴ Pro W3" panose="020B0300000000000000" pitchFamily="34" charset="-128"/>
              </a:rPr>
              <a:pPr algn="r" eaLnBrk="1" hangingPunct="1">
                <a:spcBef>
                  <a:spcPct val="0"/>
                </a:spcBef>
              </a:pPr>
              <a:t>5</a:t>
            </a:fld>
            <a:endParaRPr lang="en-US" altLang="en-US" sz="800">
              <a:ea typeface="ヒラギノ角ゴ Pro W3" panose="020B0300000000000000" pitchFamily="34" charset="-128"/>
            </a:endParaRPr>
          </a:p>
        </p:txBody>
      </p:sp>
      <p:sp>
        <p:nvSpPr>
          <p:cNvPr id="67588" name="Rectangle 2">
            <a:extLst>
              <a:ext uri="{FF2B5EF4-FFF2-40B4-BE49-F238E27FC236}">
                <a16:creationId xmlns:a16="http://schemas.microsoft.com/office/drawing/2014/main" id="{5FE04F56-B74F-1B41-A08F-9BC3F4BD8F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4757" name="Rectangle 3">
            <a:extLst>
              <a:ext uri="{FF2B5EF4-FFF2-40B4-BE49-F238E27FC236}">
                <a16:creationId xmlns:a16="http://schemas.microsoft.com/office/drawing/2014/main" id="{22DC285D-387F-7D4A-9546-EDC7B40725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  <a:ln/>
          <a:extLst>
            <a:ext uri="{909E8E84-426E-40dd-AFC4-6F175D3DCCD1}"/>
            <a:ext uri="{91240B29-F687-4f45-9708-019B960494DF}"/>
          </a:extLst>
        </p:spPr>
        <p:txBody>
          <a:bodyPr lIns="59338" tIns="29670" rIns="59338" bIns="29670"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192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>
            <a:extLst>
              <a:ext uri="{FF2B5EF4-FFF2-40B4-BE49-F238E27FC236}">
                <a16:creationId xmlns:a16="http://schemas.microsoft.com/office/drawing/2014/main" id="{7EA96D85-0DA5-6443-8F53-07EBE9A16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4EE08FC-EF45-3743-BEE9-65458FA39688}" type="slidenum">
              <a:rPr lang="en-US" altLang="en-US" smtClean="0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782F5692-E145-FC48-80D6-807E053B872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0"/>
            <a:ext cx="2970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783" tIns="30391" rIns="60783" bIns="30391"/>
          <a:lstStyle>
            <a:lvl1pPr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pt-BR" altLang="en-US" sz="800"/>
              <a:t>AIA_Miami21_100611</a:t>
            </a:r>
          </a:p>
        </p:txBody>
      </p:sp>
      <p:sp>
        <p:nvSpPr>
          <p:cNvPr id="17411" name="Rectangle 7">
            <a:extLst>
              <a:ext uri="{FF2B5EF4-FFF2-40B4-BE49-F238E27FC236}">
                <a16:creationId xmlns:a16="http://schemas.microsoft.com/office/drawing/2014/main" id="{594483BC-04F6-D548-BF0A-2C064A8ABC9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6800"/>
            <a:ext cx="29718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9338" tIns="29670" rIns="59338" bIns="29670" anchor="b"/>
          <a:lstStyle>
            <a:lvl1pPr defTabSz="5953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5953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5953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5953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5953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595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595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595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595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B64996E-2624-DA44-A878-FA6E0A685179}" type="slidenum">
              <a:rPr lang="en-US" altLang="en-US" sz="800">
                <a:ea typeface="ヒラギノ角ゴ Pro W3" panose="020B0300000000000000" pitchFamily="34" charset="-128"/>
              </a:rPr>
              <a:pPr algn="r" eaLnBrk="1" hangingPunct="1">
                <a:spcBef>
                  <a:spcPct val="0"/>
                </a:spcBef>
              </a:pPr>
              <a:t>6</a:t>
            </a:fld>
            <a:endParaRPr lang="en-US" altLang="en-US" sz="800">
              <a:ea typeface="ヒラギノ角ゴ Pro W3" panose="020B0300000000000000" pitchFamily="34" charset="-128"/>
            </a:endParaRPr>
          </a:p>
        </p:txBody>
      </p:sp>
      <p:sp>
        <p:nvSpPr>
          <p:cNvPr id="17412" name="Rectangle 2">
            <a:extLst>
              <a:ext uri="{FF2B5EF4-FFF2-40B4-BE49-F238E27FC236}">
                <a16:creationId xmlns:a16="http://schemas.microsoft.com/office/drawing/2014/main" id="{FC0E0887-BCC8-744E-88B1-9F81F52C69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24581" name="Rectangle 3">
            <a:extLst>
              <a:ext uri="{FF2B5EF4-FFF2-40B4-BE49-F238E27FC236}">
                <a16:creationId xmlns:a16="http://schemas.microsoft.com/office/drawing/2014/main" id="{CA42D8BC-C08A-BA47-93F1-6C3333FBAD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  <a:ln/>
          <a:extLst>
            <a:ext uri="{909E8E84-426E-40dd-AFC4-6F175D3DCCD1}"/>
            <a:ext uri="{91240B29-F687-4f45-9708-019B960494DF}"/>
          </a:extLst>
        </p:spPr>
        <p:txBody>
          <a:bodyPr lIns="59338" tIns="29670" rIns="59338" bIns="29670"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708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Number Placeholder 7">
            <a:extLst>
              <a:ext uri="{FF2B5EF4-FFF2-40B4-BE49-F238E27FC236}">
                <a16:creationId xmlns:a16="http://schemas.microsoft.com/office/drawing/2014/main" id="{3A0341E8-5B28-BC4B-8E6D-EE6513703E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04E944C-1564-CC4C-8CE3-63E86865E415}" type="slidenum">
              <a:rPr lang="en-US" altLang="en-US" smtClean="0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8753053B-C0C6-4E4B-97D2-77884CD9B5D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0"/>
            <a:ext cx="2970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783" tIns="30391" rIns="60783" bIns="30391"/>
          <a:lstStyle>
            <a:lvl1pPr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pt-BR" altLang="en-US" sz="800"/>
              <a:t>AIA_Miami21_100611</a:t>
            </a:r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0F8852B3-616C-5148-B493-5FE579CD83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8938" y="685800"/>
            <a:ext cx="6091237" cy="3427413"/>
          </a:xfrm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6384CF96-64A0-6647-9D38-553247F3F2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7388" y="4341813"/>
            <a:ext cx="5483225" cy="4116387"/>
          </a:xfrm>
          <a:ln/>
          <a:extLst>
            <a:ext uri="{909E8E84-426E-40dd-AFC4-6F175D3DCCD1}"/>
            <a:ext uri="{91240B29-F687-4f45-9708-019B960494DF}"/>
          </a:extLst>
        </p:spPr>
        <p:txBody>
          <a:bodyPr lIns="60783" tIns="30391" rIns="60783" bIns="30391"/>
          <a:lstStyle/>
          <a:p>
            <a:pPr eaLnBrk="1" hangingPunct="1">
              <a:defRPr/>
            </a:pPr>
            <a:endParaRPr lang="pt-BR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1864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3F5ECB6C-0F51-2F4B-A49F-35DAA25F6E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E979D16-08D6-D845-9ABE-1C422DB67197}" type="slidenum">
              <a:rPr lang="en-US" altLang="en-US" smtClean="0"/>
              <a:pPr>
                <a:spcBef>
                  <a:spcPct val="0"/>
                </a:spcBef>
              </a:pPr>
              <a:t>9</a:t>
            </a:fld>
            <a:endParaRPr lang="en-US" altLang="en-US"/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B96719C8-1DD0-734E-8EF9-A3661A5EB51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0"/>
            <a:ext cx="2970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783" tIns="30391" rIns="60783" bIns="30391"/>
          <a:lstStyle>
            <a:lvl1pPr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pt-BR" altLang="en-US" sz="800"/>
              <a:t>AIA_Miami21_100611</a:t>
            </a:r>
          </a:p>
        </p:txBody>
      </p:sp>
      <p:sp>
        <p:nvSpPr>
          <p:cNvPr id="34819" name="Rectangle 7">
            <a:extLst>
              <a:ext uri="{FF2B5EF4-FFF2-40B4-BE49-F238E27FC236}">
                <a16:creationId xmlns:a16="http://schemas.microsoft.com/office/drawing/2014/main" id="{C4036890-37A5-2D47-A6F4-08B3FAA065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5213"/>
            <a:ext cx="2970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185" tIns="30594" rIns="61185" bIns="30594" anchor="b"/>
          <a:lstStyle>
            <a:lvl1pPr defTabSz="6143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143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143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143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143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143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143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143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143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3D984A1-174E-9E45-8B61-B4A0AB911C97}" type="slidenum">
              <a:rPr lang="en-US" altLang="en-US" sz="800"/>
              <a:pPr algn="r" eaLnBrk="1" hangingPunct="1">
                <a:spcBef>
                  <a:spcPct val="0"/>
                </a:spcBef>
              </a:pPr>
              <a:t>9</a:t>
            </a:fld>
            <a:endParaRPr lang="en-US" altLang="en-US" sz="800"/>
          </a:p>
        </p:txBody>
      </p:sp>
      <p:sp>
        <p:nvSpPr>
          <p:cNvPr id="34820" name="Rectangle 2">
            <a:extLst>
              <a:ext uri="{FF2B5EF4-FFF2-40B4-BE49-F238E27FC236}">
                <a16:creationId xmlns:a16="http://schemas.microsoft.com/office/drawing/2014/main" id="{A364B966-43C9-5D4E-8FCB-998F781F29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70412" cy="3427413"/>
          </a:xfrm>
          <a:ln/>
        </p:spPr>
      </p:sp>
      <p:sp>
        <p:nvSpPr>
          <p:cNvPr id="41989" name="Rectangle 3">
            <a:extLst>
              <a:ext uri="{FF2B5EF4-FFF2-40B4-BE49-F238E27FC236}">
                <a16:creationId xmlns:a16="http://schemas.microsoft.com/office/drawing/2014/main" id="{6ECABE21-EA46-CD40-BAC9-5534973CA7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  <a:ln/>
          <a:extLst>
            <a:ext uri="{909E8E84-426E-40dd-AFC4-6F175D3DCCD1}"/>
            <a:ext uri="{91240B29-F687-4f45-9708-019B960494DF}"/>
          </a:extLst>
        </p:spPr>
        <p:txBody>
          <a:bodyPr lIns="61185" tIns="30594" rIns="61185" bIns="30594"/>
          <a:lstStyle/>
          <a:p>
            <a:pPr eaLnBrk="1" hangingPunct="1">
              <a:defRPr/>
            </a:pPr>
            <a:endParaRPr lang="pt-BR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2517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9C45131B-A0A6-C340-B2D7-58A66F8D1F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FEB828B-68D3-254E-80A7-1141CF5C469C}" type="slidenum">
              <a:rPr lang="en-US" altLang="en-US" smtClean="0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BC8BFDFE-F7AC-4A44-A27A-73B534A80D9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0"/>
            <a:ext cx="2970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783" tIns="30391" rIns="60783" bIns="30391"/>
          <a:lstStyle>
            <a:lvl1pPr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pt-BR" altLang="en-US" sz="800"/>
              <a:t>AIA_Miami21_100611</a:t>
            </a:r>
          </a:p>
        </p:txBody>
      </p:sp>
      <p:sp>
        <p:nvSpPr>
          <p:cNvPr id="38915" name="Rectangle 7">
            <a:extLst>
              <a:ext uri="{FF2B5EF4-FFF2-40B4-BE49-F238E27FC236}">
                <a16:creationId xmlns:a16="http://schemas.microsoft.com/office/drawing/2014/main" id="{8D794570-B162-9D49-A99E-9DCAC56EC11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5213"/>
            <a:ext cx="2970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185" tIns="30594" rIns="61185" bIns="30594" anchor="b"/>
          <a:lstStyle>
            <a:lvl1pPr defTabSz="6143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143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143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143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143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143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143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143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143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97D9DA6-6168-A247-BE7A-D888D2139CC6}" type="slidenum">
              <a:rPr lang="en-US" altLang="en-US" sz="800"/>
              <a:pPr algn="r" eaLnBrk="1" hangingPunct="1">
                <a:spcBef>
                  <a:spcPct val="0"/>
                </a:spcBef>
              </a:pPr>
              <a:t>10</a:t>
            </a:fld>
            <a:endParaRPr lang="en-US" altLang="en-US" sz="800"/>
          </a:p>
        </p:txBody>
      </p:sp>
      <p:sp>
        <p:nvSpPr>
          <p:cNvPr id="38916" name="Rectangle 2">
            <a:extLst>
              <a:ext uri="{FF2B5EF4-FFF2-40B4-BE49-F238E27FC236}">
                <a16:creationId xmlns:a16="http://schemas.microsoft.com/office/drawing/2014/main" id="{50E8D6E3-2352-C64D-8A4B-3B007789EC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70412" cy="3427413"/>
          </a:xfrm>
          <a:ln/>
        </p:spPr>
      </p:sp>
      <p:sp>
        <p:nvSpPr>
          <p:cNvPr id="46085" name="Rectangle 3">
            <a:extLst>
              <a:ext uri="{FF2B5EF4-FFF2-40B4-BE49-F238E27FC236}">
                <a16:creationId xmlns:a16="http://schemas.microsoft.com/office/drawing/2014/main" id="{748451BD-A4A9-254F-9D40-BE79C0A332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  <a:ln/>
          <a:extLst>
            <a:ext uri="{909E8E84-426E-40dd-AFC4-6F175D3DCCD1}"/>
            <a:ext uri="{91240B29-F687-4f45-9708-019B960494DF}"/>
          </a:extLst>
        </p:spPr>
        <p:txBody>
          <a:bodyPr lIns="61185" tIns="30594" rIns="61185" bIns="30594"/>
          <a:lstStyle/>
          <a:p>
            <a:pPr eaLnBrk="1" hangingPunct="1">
              <a:defRPr/>
            </a:pPr>
            <a:endParaRPr lang="pt-BR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9998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DE5E7019-503A-8D4A-8380-EE001D1A96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BE43F2C-2455-BF47-919C-01BA4BB7F808}" type="slidenum">
              <a:rPr lang="en-US" altLang="en-US" smtClean="0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8C132B0A-3EB6-6743-BF15-074490BBC37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0"/>
            <a:ext cx="2970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783" tIns="30391" rIns="60783" bIns="30391"/>
          <a:lstStyle>
            <a:lvl1pPr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pt-BR" altLang="en-US" sz="800"/>
              <a:t>AIA_Miami21_100611</a:t>
            </a:r>
          </a:p>
        </p:txBody>
      </p:sp>
      <p:sp>
        <p:nvSpPr>
          <p:cNvPr id="19459" name="Slide Image Placeholder 1">
            <a:extLst>
              <a:ext uri="{FF2B5EF4-FFF2-40B4-BE49-F238E27FC236}">
                <a16:creationId xmlns:a16="http://schemas.microsoft.com/office/drawing/2014/main" id="{D342EAA8-0540-E042-9324-F22F0054B40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4175" y="685800"/>
            <a:ext cx="6091238" cy="3427413"/>
          </a:xfrm>
          <a:ln/>
        </p:spPr>
      </p:sp>
      <p:sp>
        <p:nvSpPr>
          <p:cNvPr id="26628" name="Notes Placeholder 2">
            <a:extLst>
              <a:ext uri="{FF2B5EF4-FFF2-40B4-BE49-F238E27FC236}">
                <a16:creationId xmlns:a16="http://schemas.microsoft.com/office/drawing/2014/main" id="{3D3BB9FF-7D6E-584F-9ADA-DD9CED900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  <a:ln/>
          <a:extLst>
            <a:ext uri="{909E8E84-426E-40dd-AFC4-6F175D3DCCD1}"/>
            <a:ext uri="{91240B29-F687-4f45-9708-019B960494DF}"/>
          </a:extLst>
        </p:spPr>
        <p:txBody>
          <a:bodyPr lIns="60783" tIns="30391" rIns="60783" bIns="30391"/>
          <a:lstStyle/>
          <a:p>
            <a:pPr eaLnBrk="1" hangingPunct="1">
              <a:defRPr/>
            </a:pPr>
            <a:endParaRPr lang="pt-BR">
              <a:cs typeface="+mn-cs"/>
            </a:endParaRPr>
          </a:p>
        </p:txBody>
      </p:sp>
      <p:sp>
        <p:nvSpPr>
          <p:cNvPr id="19461" name="Slide Number Placeholder 3">
            <a:extLst>
              <a:ext uri="{FF2B5EF4-FFF2-40B4-BE49-F238E27FC236}">
                <a16:creationId xmlns:a16="http://schemas.microsoft.com/office/drawing/2014/main" id="{946879A4-0C09-0345-937B-AB6735C64B5F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783" tIns="30391" rIns="60783" bIns="30391" anchor="b"/>
          <a:lstStyle>
            <a:lvl1pPr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09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09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373738F-99C1-B54C-AA51-CFA684197510}" type="slidenum">
              <a:rPr lang="en-US" altLang="en-US" sz="800"/>
              <a:pPr algn="r" eaLnBrk="1" hangingPunct="1">
                <a:spcBef>
                  <a:spcPct val="0"/>
                </a:spcBef>
              </a:pPr>
              <a:t>11</a:t>
            </a:fld>
            <a:endParaRPr lang="en-US" altLang="en-US" sz="800"/>
          </a:p>
        </p:txBody>
      </p:sp>
    </p:spTree>
    <p:extLst>
      <p:ext uri="{BB962C8B-B14F-4D97-AF65-F5344CB8AC3E}">
        <p14:creationId xmlns:p14="http://schemas.microsoft.com/office/powerpoint/2010/main" val="2973533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50704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2221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"/>
            <a:ext cx="2743200" cy="62023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"/>
            <a:ext cx="8026400" cy="62023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6810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1217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430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838201"/>
            <a:ext cx="5384800" cy="5364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838201"/>
            <a:ext cx="5384800" cy="5364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8966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9787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5097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8303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3377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7149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23" name="Rectangle 7">
            <a:extLst>
              <a:ext uri="{FF2B5EF4-FFF2-40B4-BE49-F238E27FC236}">
                <a16:creationId xmlns:a16="http://schemas.microsoft.com/office/drawing/2014/main" id="{9D26EBC3-6ECD-B842-AA72-C74CC573F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71200" y="63246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400" b="1">
                <a:effectLst>
                  <a:outerShdw blurRad="38100" dist="38100" dir="2700000" algn="tl">
                    <a:srgbClr val="FFFFFF"/>
                  </a:outerShdw>
                </a:effectLst>
                <a:latin typeface="Book Antiqua" charset="0"/>
              </a:rPr>
              <a:t>DPZ</a:t>
            </a:r>
          </a:p>
        </p:txBody>
      </p:sp>
      <p:sp>
        <p:nvSpPr>
          <p:cNvPr id="1027" name="Line 8">
            <a:extLst>
              <a:ext uri="{FF2B5EF4-FFF2-40B4-BE49-F238E27FC236}">
                <a16:creationId xmlns:a16="http://schemas.microsoft.com/office/drawing/2014/main" id="{FE41C8D8-3399-9143-B002-ADBBEC9E269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600" y="6400800"/>
            <a:ext cx="11988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028" name="Rectangle 9">
            <a:extLst>
              <a:ext uri="{FF2B5EF4-FFF2-40B4-BE49-F238E27FC236}">
                <a16:creationId xmlns:a16="http://schemas.microsoft.com/office/drawing/2014/main" id="{E6CD608D-E76F-AC45-8EC4-C2AC43DA92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0"/>
            <a:ext cx="10972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pic>
        <p:nvPicPr>
          <p:cNvPr id="1029" name="Picture 10" descr="0425-logo black">
            <a:extLst>
              <a:ext uri="{FF2B5EF4-FFF2-40B4-BE49-F238E27FC236}">
                <a16:creationId xmlns:a16="http://schemas.microsoft.com/office/drawing/2014/main" id="{4050FEFE-27EF-D043-8B4A-378D79A57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0"/>
          <a:stretch>
            <a:fillRect/>
          </a:stretch>
        </p:blipFill>
        <p:spPr bwMode="auto">
          <a:xfrm>
            <a:off x="101600" y="6407151"/>
            <a:ext cx="15240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Rectangle 11">
            <a:extLst>
              <a:ext uri="{FF2B5EF4-FFF2-40B4-BE49-F238E27FC236}">
                <a16:creationId xmlns:a16="http://schemas.microsoft.com/office/drawing/2014/main" id="{69BBFFBD-7E25-1449-8761-7C41370A16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838201"/>
            <a:ext cx="10972800" cy="536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08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 Narrow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 Narrow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 Narrow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 Narrow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 Narrow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 Narrow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 Narrow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 Narrow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14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400" b="1">
          <a:solidFill>
            <a:schemeClr val="bg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 b="1">
          <a:solidFill>
            <a:schemeClr val="bg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 b="1">
          <a:solidFill>
            <a:schemeClr val="bg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 b="1">
          <a:solidFill>
            <a:schemeClr val="bg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 b="1">
          <a:solidFill>
            <a:schemeClr val="bg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 b="1">
          <a:solidFill>
            <a:schemeClr val="bg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 b="1">
          <a:solidFill>
            <a:schemeClr val="bg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 b="1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2">
            <a:extLst>
              <a:ext uri="{FF2B5EF4-FFF2-40B4-BE49-F238E27FC236}">
                <a16:creationId xmlns:a16="http://schemas.microsoft.com/office/drawing/2014/main" id="{7A7184F0-7F48-8042-8905-EBAE6F877841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524000" y="1752600"/>
            <a:ext cx="9144000" cy="1905000"/>
          </a:xfrm>
        </p:spPr>
        <p:txBody>
          <a:bodyPr anchor="t"/>
          <a:lstStyle/>
          <a:p>
            <a:pPr eaLnBrk="1" hangingPunct="1"/>
            <a:r>
              <a:rPr lang="en-US" altLang="en-US" sz="4500" dirty="0"/>
              <a:t>Miami 21</a:t>
            </a:r>
            <a:br>
              <a:rPr lang="en-US" altLang="en-US" sz="4500" dirty="0"/>
            </a:br>
            <a:r>
              <a:rPr lang="en-US" altLang="en-US" sz="4500" dirty="0"/>
              <a:t>First Decade in Action</a:t>
            </a:r>
          </a:p>
        </p:txBody>
      </p:sp>
      <p:sp>
        <p:nvSpPr>
          <p:cNvPr id="4098" name="Rectangle 3">
            <a:extLst>
              <a:ext uri="{FF2B5EF4-FFF2-40B4-BE49-F238E27FC236}">
                <a16:creationId xmlns:a16="http://schemas.microsoft.com/office/drawing/2014/main" id="{F40DDA6F-7E58-2141-8776-F53E5FBEE53A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1828800" y="4114800"/>
            <a:ext cx="7924800" cy="114300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altLang="en-US" sz="1800" dirty="0"/>
              <a:t> Elizabeth Plater-</a:t>
            </a:r>
            <a:r>
              <a:rPr lang="en-US" altLang="en-US" sz="1800" dirty="0" err="1"/>
              <a:t>Zyberk</a:t>
            </a:r>
            <a:r>
              <a:rPr lang="en-US" altLang="en-US" sz="1800" dirty="0"/>
              <a:t> </a:t>
            </a:r>
          </a:p>
          <a:p>
            <a:pPr marL="0" indent="0" algn="ctr" eaLnBrk="1" hangingPunct="1">
              <a:buNone/>
            </a:pPr>
            <a:r>
              <a:rPr lang="en-US" altLang="en-US" sz="1800" dirty="0"/>
              <a:t>NTBA</a:t>
            </a:r>
          </a:p>
          <a:p>
            <a:pPr marL="0" indent="0" algn="ctr" eaLnBrk="1" hangingPunct="1">
              <a:buNone/>
            </a:pPr>
            <a:r>
              <a:rPr lang="en-US" altLang="en-US" sz="1800" dirty="0"/>
              <a:t>April 2019</a:t>
            </a:r>
          </a:p>
        </p:txBody>
      </p:sp>
    </p:spTree>
    <p:extLst>
      <p:ext uri="{BB962C8B-B14F-4D97-AF65-F5344CB8AC3E}">
        <p14:creationId xmlns:p14="http://schemas.microsoft.com/office/powerpoint/2010/main" val="33878401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7" descr="Midtown">
            <a:extLst>
              <a:ext uri="{FF2B5EF4-FFF2-40B4-BE49-F238E27FC236}">
                <a16:creationId xmlns:a16="http://schemas.microsoft.com/office/drawing/2014/main" id="{3A2950D0-A61D-E746-ACFD-ABB1B6048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7" b="13333"/>
          <a:stretch>
            <a:fillRect/>
          </a:stretch>
        </p:blipFill>
        <p:spPr bwMode="auto">
          <a:xfrm>
            <a:off x="5562600" y="1295401"/>
            <a:ext cx="4038600" cy="253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Rectangle 2">
            <a:extLst>
              <a:ext uri="{FF2B5EF4-FFF2-40B4-BE49-F238E27FC236}">
                <a16:creationId xmlns:a16="http://schemas.microsoft.com/office/drawing/2014/main" id="{C851469E-AAA0-6446-9E37-8BC6B843423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 vert="horz" wrap="square" lIns="91398" tIns="45697" rIns="91398" bIns="45697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MIAMI 21: DEVELOPMENT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8DE96EF9-8439-2546-A66B-A4BC345FC2C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981200" y="808038"/>
            <a:ext cx="2438400" cy="5440362"/>
          </a:xfrm>
        </p:spPr>
        <p:txBody>
          <a:bodyPr vert="horz" wrap="square" lIns="91398" tIns="45697" rIns="91398" bIns="45697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800"/>
              <a:t>   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1600"/>
              <a:t>●</a:t>
            </a:r>
            <a:r>
              <a:rPr lang="en-US" altLang="en-US" sz="2800"/>
              <a:t>	</a:t>
            </a:r>
            <a:r>
              <a:rPr lang="en-US" altLang="en-US" sz="2400"/>
              <a:t>Corridors as neighborhood centers </a:t>
            </a:r>
            <a:endParaRPr lang="en-US" altLang="en-US" sz="240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§"/>
            </a:pPr>
            <a:endParaRPr lang="en-US" altLang="en-US" sz="240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80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80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80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1600"/>
              <a:t>●</a:t>
            </a:r>
            <a:r>
              <a:rPr lang="en-US" altLang="en-US" sz="2800"/>
              <a:t> 	</a:t>
            </a:r>
            <a:r>
              <a:rPr lang="en-US" altLang="en-US" sz="2400"/>
              <a:t>Downtown as focus for region</a:t>
            </a:r>
            <a:r>
              <a:rPr lang="ja-JP" altLang="en-US" sz="2400"/>
              <a:t>’</a:t>
            </a:r>
            <a:r>
              <a:rPr lang="en-US" altLang="ja-JP" sz="2400"/>
              <a:t>s economy and culture</a:t>
            </a:r>
            <a:endParaRPr lang="en-US" altLang="en-US" sz="2400"/>
          </a:p>
        </p:txBody>
      </p:sp>
      <p:pic>
        <p:nvPicPr>
          <p:cNvPr id="37892" name="Picture 5" descr="M21Skyline.jpg">
            <a:extLst>
              <a:ext uri="{FF2B5EF4-FFF2-40B4-BE49-F238E27FC236}">
                <a16:creationId xmlns:a16="http://schemas.microsoft.com/office/drawing/2014/main" id="{6DA1B02E-755F-C04F-8C0C-278EC5A17C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011614"/>
            <a:ext cx="4097338" cy="200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4232795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0743AC4B-928F-7B40-8115-F19813A2299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35428" y="152400"/>
            <a:ext cx="11321143" cy="609600"/>
          </a:xfrm>
        </p:spPr>
        <p:txBody>
          <a:bodyPr/>
          <a:lstStyle/>
          <a:p>
            <a:pPr eaLnBrk="1" hangingPunct="1"/>
            <a:r>
              <a:rPr lang="en-US" altLang="en-US" dirty="0"/>
              <a:t>TRANSFORMING COMMERCIAL CORRIDORS TO TRANSIT-ORIENTED NODES  OF DENSITY</a:t>
            </a:r>
          </a:p>
        </p:txBody>
      </p:sp>
      <p:pic>
        <p:nvPicPr>
          <p:cNvPr id="18434" name="Picture 16" descr="0425-Node diagrams">
            <a:extLst>
              <a:ext uri="{FF2B5EF4-FFF2-40B4-BE49-F238E27FC236}">
                <a16:creationId xmlns:a16="http://schemas.microsoft.com/office/drawing/2014/main" id="{F61881C5-4B56-BF4B-9679-9BDB5BBEE7EF}"/>
              </a:ext>
            </a:extLst>
          </p:cNvPr>
          <p:cNvPicPr>
            <a:picLocks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57550" y="609600"/>
            <a:ext cx="5676900" cy="6019800"/>
          </a:xfrm>
          <a:noFill/>
        </p:spPr>
      </p:pic>
    </p:spTree>
    <p:extLst>
      <p:ext uri="{BB962C8B-B14F-4D97-AF65-F5344CB8AC3E}">
        <p14:creationId xmlns:p14="http://schemas.microsoft.com/office/powerpoint/2010/main" val="2898903264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Calle Ocho First">
            <a:extLst>
              <a:ext uri="{FF2B5EF4-FFF2-40B4-BE49-F238E27FC236}">
                <a16:creationId xmlns:a16="http://schemas.microsoft.com/office/drawing/2014/main" id="{2113D75B-D004-584F-9BDF-050AA3F4CB47}"/>
              </a:ext>
            </a:extLst>
          </p:cNvPr>
          <p:cNvPicPr>
            <a:picLocks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73251" y="1066801"/>
            <a:ext cx="8461375" cy="4519613"/>
          </a:xfrm>
          <a:noFill/>
        </p:spPr>
      </p:pic>
      <p:sp>
        <p:nvSpPr>
          <p:cNvPr id="2855945" name="Rectangle 9">
            <a:extLst>
              <a:ext uri="{FF2B5EF4-FFF2-40B4-BE49-F238E27FC236}">
                <a16:creationId xmlns:a16="http://schemas.microsoft.com/office/drawing/2014/main" id="{F8F352A8-B5E1-4B45-A130-426EB53BA5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0"/>
            <a:ext cx="822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Narrow" charset="0"/>
              </a:rPr>
              <a:t>FORM BASED CODE</a:t>
            </a:r>
          </a:p>
        </p:txBody>
      </p:sp>
    </p:spTree>
    <p:extLst>
      <p:ext uri="{BB962C8B-B14F-4D97-AF65-F5344CB8AC3E}">
        <p14:creationId xmlns:p14="http://schemas.microsoft.com/office/powerpoint/2010/main" val="1888960218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Eldorado3 Trees">
            <a:extLst>
              <a:ext uri="{FF2B5EF4-FFF2-40B4-BE49-F238E27FC236}">
                <a16:creationId xmlns:a16="http://schemas.microsoft.com/office/drawing/2014/main" id="{B67993B4-228B-8246-97EC-30EE68A2B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1095376"/>
            <a:ext cx="846137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Rectangle 4">
            <a:extLst>
              <a:ext uri="{FF2B5EF4-FFF2-40B4-BE49-F238E27FC236}">
                <a16:creationId xmlns:a16="http://schemas.microsoft.com/office/drawing/2014/main" id="{E02265A0-40D7-284E-BD32-F3794D88C0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1" y="4876801"/>
            <a:ext cx="530915" cy="56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solidFill>
                <a:schemeClr val="tx1"/>
              </a:solidFill>
              <a:latin typeface="Tahoma" panose="020B0604030504040204" pitchFamily="34" charset="0"/>
              <a:ea typeface="ヒラギノ角ゴ Pro W3" panose="020B0300000000000000" pitchFamily="34" charset="-128"/>
            </a:endParaRPr>
          </a:p>
          <a:p>
            <a:pPr eaLnBrk="1" hangingPunct="1"/>
            <a:endParaRPr lang="en-US" altLang="en-US">
              <a:solidFill>
                <a:schemeClr val="tx1"/>
              </a:solidFill>
              <a:latin typeface="Tahoma" panose="020B0604030504040204" pitchFamily="34" charset="0"/>
              <a:ea typeface="ヒラギノ角ゴ Pro W3" panose="020B0300000000000000" pitchFamily="34" charset="-128"/>
            </a:endParaRPr>
          </a:p>
        </p:txBody>
      </p:sp>
      <p:sp>
        <p:nvSpPr>
          <p:cNvPr id="2857991" name="Rectangle 7">
            <a:extLst>
              <a:ext uri="{FF2B5EF4-FFF2-40B4-BE49-F238E27FC236}">
                <a16:creationId xmlns:a16="http://schemas.microsoft.com/office/drawing/2014/main" id="{88D41C0D-031B-5747-9E6F-6E3FE4AF43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0"/>
            <a:ext cx="822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Narrow" charset="0"/>
              </a:rPr>
              <a:t>FORM BASED CODE</a:t>
            </a:r>
          </a:p>
        </p:txBody>
      </p:sp>
    </p:spTree>
    <p:extLst>
      <p:ext uri="{BB962C8B-B14F-4D97-AF65-F5344CB8AC3E}">
        <p14:creationId xmlns:p14="http://schemas.microsoft.com/office/powerpoint/2010/main" val="1097157256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3">
            <a:extLst>
              <a:ext uri="{FF2B5EF4-FFF2-40B4-BE49-F238E27FC236}">
                <a16:creationId xmlns:a16="http://schemas.microsoft.com/office/drawing/2014/main" id="{42170C72-8732-E247-B743-E779FED70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1" y="4876801"/>
            <a:ext cx="530915" cy="56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solidFill>
                <a:schemeClr val="tx1"/>
              </a:solidFill>
              <a:latin typeface="Tahoma" panose="020B0604030504040204" pitchFamily="34" charset="0"/>
              <a:ea typeface="ヒラギノ角ゴ Pro W3" panose="020B0300000000000000" pitchFamily="34" charset="-128"/>
            </a:endParaRPr>
          </a:p>
          <a:p>
            <a:pPr eaLnBrk="1" hangingPunct="1"/>
            <a:endParaRPr lang="en-US" altLang="en-US">
              <a:solidFill>
                <a:schemeClr val="tx1"/>
              </a:solidFill>
              <a:latin typeface="Tahoma" panose="020B0604030504040204" pitchFamily="34" charset="0"/>
              <a:ea typeface="ヒラギノ角ゴ Pro W3" panose="020B0300000000000000" pitchFamily="34" charset="-128"/>
            </a:endParaRPr>
          </a:p>
        </p:txBody>
      </p:sp>
      <p:pic>
        <p:nvPicPr>
          <p:cNvPr id="24578" name="Picture 4" descr="Calle Ocho forth">
            <a:extLst>
              <a:ext uri="{FF2B5EF4-FFF2-40B4-BE49-F238E27FC236}">
                <a16:creationId xmlns:a16="http://schemas.microsoft.com/office/drawing/2014/main" id="{9B52BA34-0A53-1C48-AABC-16CDC1EA4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066800"/>
            <a:ext cx="8458200" cy="45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44006" name="Rectangle 6">
            <a:extLst>
              <a:ext uri="{FF2B5EF4-FFF2-40B4-BE49-F238E27FC236}">
                <a16:creationId xmlns:a16="http://schemas.microsoft.com/office/drawing/2014/main" id="{FE7C1D55-E464-214B-A6B8-0430D5DF8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0"/>
            <a:ext cx="822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Narrow" charset="0"/>
              </a:rPr>
              <a:t>FORM BASED CODE</a:t>
            </a:r>
          </a:p>
        </p:txBody>
      </p:sp>
    </p:spTree>
    <p:extLst>
      <p:ext uri="{BB962C8B-B14F-4D97-AF65-F5344CB8AC3E}">
        <p14:creationId xmlns:p14="http://schemas.microsoft.com/office/powerpoint/2010/main" val="353042079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2" descr="3">
            <a:extLst>
              <a:ext uri="{FF2B5EF4-FFF2-40B4-BE49-F238E27FC236}">
                <a16:creationId xmlns:a16="http://schemas.microsoft.com/office/drawing/2014/main" id="{D8CF679E-680C-0B4C-A440-D227D6BF4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9" t="6224" r="12392" b="3557"/>
          <a:stretch>
            <a:fillRect/>
          </a:stretch>
        </p:blipFill>
        <p:spPr bwMode="auto">
          <a:xfrm>
            <a:off x="6096000" y="1606550"/>
            <a:ext cx="4343400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6" name="Rectangle 3">
            <a:extLst>
              <a:ext uri="{FF2B5EF4-FFF2-40B4-BE49-F238E27FC236}">
                <a16:creationId xmlns:a16="http://schemas.microsoft.com/office/drawing/2014/main" id="{C8A55035-B787-8643-89BA-E35AEB353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9900" y="5026026"/>
            <a:ext cx="3365500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/>
              <a:t>Existing Condition</a:t>
            </a:r>
          </a:p>
        </p:txBody>
      </p:sp>
      <p:sp>
        <p:nvSpPr>
          <p:cNvPr id="72707" name="Rectangle 4">
            <a:extLst>
              <a:ext uri="{FF2B5EF4-FFF2-40B4-BE49-F238E27FC236}">
                <a16:creationId xmlns:a16="http://schemas.microsoft.com/office/drawing/2014/main" id="{60F57AFB-A99D-6340-A749-1E190604F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5029201"/>
            <a:ext cx="3365500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/>
              <a:t>Transition Illustration</a:t>
            </a:r>
          </a:p>
        </p:txBody>
      </p:sp>
      <p:pic>
        <p:nvPicPr>
          <p:cNvPr id="72708" name="Picture 5" descr="Photo-3">
            <a:extLst>
              <a:ext uri="{FF2B5EF4-FFF2-40B4-BE49-F238E27FC236}">
                <a16:creationId xmlns:a16="http://schemas.microsoft.com/office/drawing/2014/main" id="{12FA5D04-64BF-704D-BFB3-339563CCB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1" b="16226"/>
          <a:stretch>
            <a:fillRect/>
          </a:stretch>
        </p:blipFill>
        <p:spPr bwMode="auto">
          <a:xfrm>
            <a:off x="1828800" y="1601788"/>
            <a:ext cx="3962400" cy="335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9" name="Rectangle 8">
            <a:extLst>
              <a:ext uri="{FF2B5EF4-FFF2-40B4-BE49-F238E27FC236}">
                <a16:creationId xmlns:a16="http://schemas.microsoft.com/office/drawing/2014/main" id="{CFF0262A-3805-2449-AC45-A85E6EBA9E2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825625" y="0"/>
            <a:ext cx="8229600" cy="611188"/>
          </a:xfrm>
          <a:noFill/>
        </p:spPr>
        <p:txBody>
          <a:bodyPr vert="horz" wrap="square" lIns="91398" tIns="45697" rIns="91398" bIns="45697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200"/>
              <a:t>PEDESTRIAN FRIENDLY FRONTAGES</a:t>
            </a:r>
          </a:p>
        </p:txBody>
      </p:sp>
    </p:spTree>
    <p:extLst>
      <p:ext uri="{BB962C8B-B14F-4D97-AF65-F5344CB8AC3E}">
        <p14:creationId xmlns:p14="http://schemas.microsoft.com/office/powerpoint/2010/main" val="4106689551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>
            <a:extLst>
              <a:ext uri="{FF2B5EF4-FFF2-40B4-BE49-F238E27FC236}">
                <a16:creationId xmlns:a16="http://schemas.microsoft.com/office/drawing/2014/main" id="{2F8AB706-D67B-0E47-BF19-CE53A3943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0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7" rIns="91398" bIns="45697" anchor="ctr"/>
          <a:lstStyle>
            <a:lvl1pPr>
              <a:spcBef>
                <a:spcPct val="20000"/>
              </a:spcBef>
              <a:buChar char="•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/>
              <a:t>ZONING ATLAS</a:t>
            </a:r>
          </a:p>
        </p:txBody>
      </p:sp>
      <p:pic>
        <p:nvPicPr>
          <p:cNvPr id="84994" name="Picture 3" descr="0425-Miami Atlas-AsAdopted-Nov09 Changes-low">
            <a:extLst>
              <a:ext uri="{FF2B5EF4-FFF2-40B4-BE49-F238E27FC236}">
                <a16:creationId xmlns:a16="http://schemas.microsoft.com/office/drawing/2014/main" id="{40B11FB2-789E-5745-B698-60F4047FC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6" b="6024"/>
          <a:stretch>
            <a:fillRect/>
          </a:stretch>
        </p:blipFill>
        <p:spPr bwMode="auto">
          <a:xfrm>
            <a:off x="1943100" y="687388"/>
            <a:ext cx="8267700" cy="554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00729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4242" name="Rectangle 2">
            <a:extLst>
              <a:ext uri="{FF2B5EF4-FFF2-40B4-BE49-F238E27FC236}">
                <a16:creationId xmlns:a16="http://schemas.microsoft.com/office/drawing/2014/main" id="{36B5064D-7FBC-7049-BDE4-6AD04280001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190127"/>
            <a:ext cx="8229600" cy="609600"/>
          </a:xfrm>
        </p:spPr>
        <p:txBody>
          <a:bodyPr vert="horz" wrap="square" lIns="82045" tIns="41022" rIns="82045" bIns="41022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SUMMARY OF TRANSECT ZONES &amp; CONVERSON</a:t>
            </a:r>
          </a:p>
        </p:txBody>
      </p:sp>
      <p:pic>
        <p:nvPicPr>
          <p:cNvPr id="87042" name="Picture 3" descr="Art 4-Summary2">
            <a:extLst>
              <a:ext uri="{FF2B5EF4-FFF2-40B4-BE49-F238E27FC236}">
                <a16:creationId xmlns:a16="http://schemas.microsoft.com/office/drawing/2014/main" id="{AD2C7058-22B8-A240-873D-D95D52BBE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3" b="33878"/>
          <a:stretch>
            <a:fillRect/>
          </a:stretch>
        </p:blipFill>
        <p:spPr bwMode="auto">
          <a:xfrm>
            <a:off x="1676400" y="972597"/>
            <a:ext cx="8839200" cy="334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0425-TranslationComparison-Summary-2006">
            <a:extLst>
              <a:ext uri="{FF2B5EF4-FFF2-40B4-BE49-F238E27FC236}">
                <a16:creationId xmlns:a16="http://schemas.microsoft.com/office/drawing/2014/main" id="{6D17F198-A0BC-A147-BA2B-D5412BD336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7" t="43652" r="5325" b="40239"/>
          <a:stretch/>
        </p:blipFill>
        <p:spPr bwMode="auto">
          <a:xfrm>
            <a:off x="130629" y="4640262"/>
            <a:ext cx="11916037" cy="1385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525217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B3BB0D5A-7743-3845-AA59-E2BCE77DD50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057400" y="0"/>
            <a:ext cx="8305800" cy="914400"/>
          </a:xfrm>
        </p:spPr>
        <p:txBody>
          <a:bodyPr vert="horz" wrap="square" lIns="91398" tIns="45697" rIns="91398" bIns="45697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SMARTCODE TAILORED FOR MIAMI</a:t>
            </a:r>
          </a:p>
        </p:txBody>
      </p:sp>
      <p:sp>
        <p:nvSpPr>
          <p:cNvPr id="132098" name="Rectangle 3">
            <a:extLst>
              <a:ext uri="{FF2B5EF4-FFF2-40B4-BE49-F238E27FC236}">
                <a16:creationId xmlns:a16="http://schemas.microsoft.com/office/drawing/2014/main" id="{A5AC9C9F-1EB4-A248-8941-969D9FBF193E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828800" y="914400"/>
            <a:ext cx="8305800" cy="5080236"/>
          </a:xfrm>
        </p:spPr>
        <p:txBody>
          <a:bodyPr vert="horz" wrap="square" lIns="91398" tIns="45697" rIns="91398" bIns="45697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800" dirty="0"/>
              <a:t>T3 improvement of former R-1</a:t>
            </a:r>
          </a:p>
          <a:p>
            <a:pPr eaLnBrk="1" hangingPunct="1"/>
            <a:r>
              <a:rPr lang="en-US" altLang="en-US" sz="2800" dirty="0"/>
              <a:t>T4 &amp; T5 – new transitional types</a:t>
            </a:r>
          </a:p>
          <a:p>
            <a:pPr eaLnBrk="1" hangingPunct="1"/>
            <a:r>
              <a:rPr lang="en-US" altLang="en-US" sz="2800" dirty="0"/>
              <a:t>T6 – multiple high-rise types</a:t>
            </a:r>
          </a:p>
          <a:p>
            <a:pPr eaLnBrk="1" hangingPunct="1"/>
            <a:r>
              <a:rPr lang="en-US" altLang="en-US" sz="2800" dirty="0"/>
              <a:t>D – industrial live/work, work-live</a:t>
            </a:r>
          </a:p>
          <a:p>
            <a:pPr eaLnBrk="1" hangingPunct="1"/>
            <a:r>
              <a:rPr lang="en-US" altLang="en-US" sz="2800" dirty="0"/>
              <a:t>FLR (remnant of FAR)</a:t>
            </a:r>
          </a:p>
          <a:p>
            <a:pPr eaLnBrk="1" hangingPunct="1"/>
            <a:r>
              <a:rPr lang="en-US" altLang="en-US" sz="2800" dirty="0"/>
              <a:t>Parking reductions: TODs &amp; adaptive re-use</a:t>
            </a:r>
          </a:p>
          <a:p>
            <a:pPr eaLnBrk="1" hangingPunct="1"/>
            <a:r>
              <a:rPr lang="en-US" altLang="en-US" sz="2800" dirty="0"/>
              <a:t>Benefits – TDR et al </a:t>
            </a:r>
          </a:p>
          <a:p>
            <a:pPr eaLnBrk="1" hangingPunct="1"/>
            <a:r>
              <a:rPr lang="en-US" altLang="en-US" sz="2800" dirty="0"/>
              <a:t>Special Area plans</a:t>
            </a:r>
          </a:p>
          <a:p>
            <a:pPr eaLnBrk="1" hangingPunct="1"/>
            <a:r>
              <a:rPr lang="en-US" altLang="en-US" sz="2800" dirty="0"/>
              <a:t>Supplementary </a:t>
            </a:r>
            <a:r>
              <a:rPr lang="en-US" altLang="en-US" sz="2800" dirty="0" err="1"/>
              <a:t>Regs</a:t>
            </a:r>
            <a:r>
              <a:rPr lang="en-US" altLang="en-US" sz="2800" dirty="0"/>
              <a:t> – hard fought history</a:t>
            </a:r>
          </a:p>
          <a:p>
            <a:pPr eaLnBrk="1" hangingPunct="1"/>
            <a:r>
              <a:rPr lang="en-US" altLang="en-US" sz="2800" dirty="0"/>
              <a:t>Table 12 – old design review criteria for public hearings </a:t>
            </a:r>
          </a:p>
          <a:p>
            <a:pPr eaLnBrk="1" hangingPunct="1"/>
            <a:r>
              <a:rPr lang="en-US" altLang="en-US" sz="2800" dirty="0"/>
              <a:t>Procedures – additional public involvement</a:t>
            </a:r>
          </a:p>
          <a:p>
            <a:pPr eaLnBrk="1" hangingPunct="1"/>
            <a:endParaRPr lang="en-US" altLang="en-US" sz="2400" dirty="0"/>
          </a:p>
          <a:p>
            <a:pPr eaLnBrk="1" hangingPunct="1">
              <a:buFontTx/>
              <a:buNone/>
            </a:pPr>
            <a:r>
              <a:rPr lang="en-US" alt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7348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>
            <a:extLst>
              <a:ext uri="{FF2B5EF4-FFF2-40B4-BE49-F238E27FC236}">
                <a16:creationId xmlns:a16="http://schemas.microsoft.com/office/drawing/2014/main" id="{40ED952B-9389-7443-A25E-172C2828689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 vert="horz" wrap="square" lIns="91398" tIns="45697" rIns="91398" bIns="45697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TRANSITIONS ACROSS THE TRANSECT</a:t>
            </a:r>
          </a:p>
        </p:txBody>
      </p:sp>
      <p:pic>
        <p:nvPicPr>
          <p:cNvPr id="107522" name="Picture 3" descr="0425-Diagram-Transition of TZonesHeights">
            <a:extLst>
              <a:ext uri="{FF2B5EF4-FFF2-40B4-BE49-F238E27FC236}">
                <a16:creationId xmlns:a16="http://schemas.microsoft.com/office/drawing/2014/main" id="{3E1CD89F-CC78-A54D-8606-683F4276FDD1}"/>
              </a:ext>
            </a:extLst>
          </p:cNvPr>
          <p:cNvPicPr>
            <a:picLocks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9" t="12785" r="6084" b="57419"/>
          <a:stretch>
            <a:fillRect/>
          </a:stretch>
        </p:blipFill>
        <p:spPr>
          <a:xfrm>
            <a:off x="2133601" y="685800"/>
            <a:ext cx="5064125" cy="1295400"/>
          </a:xfrm>
          <a:noFill/>
        </p:spPr>
      </p:pic>
      <p:grpSp>
        <p:nvGrpSpPr>
          <p:cNvPr id="107523" name="Group 33">
            <a:extLst>
              <a:ext uri="{FF2B5EF4-FFF2-40B4-BE49-F238E27FC236}">
                <a16:creationId xmlns:a16="http://schemas.microsoft.com/office/drawing/2014/main" id="{59BC75DA-F26A-494D-ADBF-1BBF71F7F513}"/>
              </a:ext>
            </a:extLst>
          </p:cNvPr>
          <p:cNvGrpSpPr>
            <a:grpSpLocks/>
          </p:cNvGrpSpPr>
          <p:nvPr/>
        </p:nvGrpSpPr>
        <p:grpSpPr bwMode="auto">
          <a:xfrm>
            <a:off x="2133600" y="2217738"/>
            <a:ext cx="8001000" cy="4183062"/>
            <a:chOff x="336" y="912"/>
            <a:chExt cx="5040" cy="2635"/>
          </a:xfrm>
        </p:grpSpPr>
        <p:grpSp>
          <p:nvGrpSpPr>
            <p:cNvPr id="107524" name="Group 31">
              <a:extLst>
                <a:ext uri="{FF2B5EF4-FFF2-40B4-BE49-F238E27FC236}">
                  <a16:creationId xmlns:a16="http://schemas.microsoft.com/office/drawing/2014/main" id="{273972F6-D26E-1C45-9A23-4EE181E19B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" y="911"/>
              <a:ext cx="5039" cy="2629"/>
              <a:chOff x="768" y="1200"/>
              <a:chExt cx="4704" cy="2592"/>
            </a:xfrm>
          </p:grpSpPr>
          <p:sp>
            <p:nvSpPr>
              <p:cNvPr id="107526" name="Text Box 11">
                <a:extLst>
                  <a:ext uri="{FF2B5EF4-FFF2-40B4-BE49-F238E27FC236}">
                    <a16:creationId xmlns:a16="http://schemas.microsoft.com/office/drawing/2014/main" id="{41EBD13A-71FD-D34E-8885-845B5746C8D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16" y="2357"/>
                <a:ext cx="912" cy="5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marL="342900" indent="-342900">
                  <a:spcBef>
                    <a:spcPct val="20000"/>
                  </a:spcBef>
                  <a:buChar char="•"/>
                  <a:defRPr sz="1400" b="1">
                    <a:solidFill>
                      <a:schemeClr val="bg1"/>
                    </a:solidFill>
                    <a:latin typeface="Arial Narrow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400" b="1">
                    <a:solidFill>
                      <a:schemeClr val="bg1"/>
                    </a:solidFill>
                    <a:latin typeface="Arial Narrow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400" b="1">
                    <a:solidFill>
                      <a:schemeClr val="bg1"/>
                    </a:solidFill>
                    <a:latin typeface="Arial Narrow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 b="1">
                    <a:solidFill>
                      <a:schemeClr val="bg1"/>
                    </a:solidFill>
                    <a:latin typeface="Arial Narrow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 b="1">
                    <a:solidFill>
                      <a:schemeClr val="bg1"/>
                    </a:solidFill>
                    <a:latin typeface="Arial Narrow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 b="1">
                    <a:solidFill>
                      <a:schemeClr val="bg1"/>
                    </a:solidFill>
                    <a:latin typeface="Arial Narrow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 b="1">
                    <a:solidFill>
                      <a:schemeClr val="bg1"/>
                    </a:solidFill>
                    <a:latin typeface="Arial Narrow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 b="1">
                    <a:solidFill>
                      <a:schemeClr val="bg1"/>
                    </a:solidFill>
                    <a:latin typeface="Arial Narrow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 b="1">
                    <a:solidFill>
                      <a:schemeClr val="bg1"/>
                    </a:solidFill>
                    <a:latin typeface="Arial Narrow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/>
                  <a:t>Net lot area</a:t>
                </a:r>
              </a:p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/>
                  <a:t>+ half of R.O.W</a:t>
                </a:r>
              </a:p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/>
                  <a:t>+ 90</a:t>
                </a:r>
                <a:r>
                  <a:rPr lang="ja-JP" altLang="en-US"/>
                  <a:t>’</a:t>
                </a:r>
                <a:r>
                  <a:rPr lang="en-US" altLang="ja-JP"/>
                  <a:t> on the water</a:t>
                </a:r>
                <a:endParaRPr lang="en-US" altLang="en-US"/>
              </a:p>
            </p:txBody>
          </p:sp>
          <p:sp>
            <p:nvSpPr>
              <p:cNvPr id="107527" name="Text Box 12">
                <a:extLst>
                  <a:ext uri="{FF2B5EF4-FFF2-40B4-BE49-F238E27FC236}">
                    <a16:creationId xmlns:a16="http://schemas.microsoft.com/office/drawing/2014/main" id="{E73F2252-C469-D34F-ADFF-AA361D0AF2C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28" y="2357"/>
                <a:ext cx="913" cy="8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marL="342900" indent="-342900">
                  <a:spcBef>
                    <a:spcPct val="20000"/>
                  </a:spcBef>
                  <a:buChar char="•"/>
                  <a:defRPr sz="1400" b="1">
                    <a:solidFill>
                      <a:schemeClr val="bg1"/>
                    </a:solidFill>
                    <a:latin typeface="Arial Narrow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400" b="1">
                    <a:solidFill>
                      <a:schemeClr val="bg1"/>
                    </a:solidFill>
                    <a:latin typeface="Arial Narrow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400" b="1">
                    <a:solidFill>
                      <a:schemeClr val="bg1"/>
                    </a:solidFill>
                    <a:latin typeface="Arial Narrow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 b="1">
                    <a:solidFill>
                      <a:schemeClr val="bg1"/>
                    </a:solidFill>
                    <a:latin typeface="Arial Narrow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 b="1">
                    <a:solidFill>
                      <a:schemeClr val="bg1"/>
                    </a:solidFill>
                    <a:latin typeface="Arial Narrow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 b="1">
                    <a:solidFill>
                      <a:schemeClr val="bg1"/>
                    </a:solidFill>
                    <a:latin typeface="Arial Narrow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 b="1">
                    <a:solidFill>
                      <a:schemeClr val="bg1"/>
                    </a:solidFill>
                    <a:latin typeface="Arial Narrow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 b="1">
                    <a:solidFill>
                      <a:schemeClr val="bg1"/>
                    </a:solidFill>
                    <a:latin typeface="Arial Narrow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 b="1">
                    <a:solidFill>
                      <a:schemeClr val="bg1"/>
                    </a:solidFill>
                    <a:latin typeface="Arial Narrow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/>
                  <a:t>Net lot area</a:t>
                </a:r>
              </a:p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/>
                  <a:t>+ half of R.O.W</a:t>
                </a:r>
              </a:p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/>
                  <a:t>+ 90</a:t>
                </a:r>
                <a:r>
                  <a:rPr lang="ja-JP" altLang="en-US"/>
                  <a:t>’</a:t>
                </a:r>
                <a:r>
                  <a:rPr lang="en-US" altLang="ja-JP"/>
                  <a:t> on the water</a:t>
                </a:r>
              </a:p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/>
                  <a:t>+ GLA from adjacent property</a:t>
                </a:r>
              </a:p>
            </p:txBody>
          </p:sp>
          <p:sp>
            <p:nvSpPr>
              <p:cNvPr id="107528" name="Text Box 13">
                <a:extLst>
                  <a:ext uri="{FF2B5EF4-FFF2-40B4-BE49-F238E27FC236}">
                    <a16:creationId xmlns:a16="http://schemas.microsoft.com/office/drawing/2014/main" id="{EE4F6ED4-E132-E046-B84A-ED620427D3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88" y="2357"/>
                <a:ext cx="912" cy="10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marL="342900" indent="-342900">
                  <a:spcBef>
                    <a:spcPct val="20000"/>
                  </a:spcBef>
                  <a:buChar char="•"/>
                  <a:defRPr sz="1400" b="1">
                    <a:solidFill>
                      <a:schemeClr val="bg1"/>
                    </a:solidFill>
                    <a:latin typeface="Arial Narrow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400" b="1">
                    <a:solidFill>
                      <a:schemeClr val="bg1"/>
                    </a:solidFill>
                    <a:latin typeface="Arial Narrow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400" b="1">
                    <a:solidFill>
                      <a:schemeClr val="bg1"/>
                    </a:solidFill>
                    <a:latin typeface="Arial Narrow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 b="1">
                    <a:solidFill>
                      <a:schemeClr val="bg1"/>
                    </a:solidFill>
                    <a:latin typeface="Arial Narrow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 b="1">
                    <a:solidFill>
                      <a:schemeClr val="bg1"/>
                    </a:solidFill>
                    <a:latin typeface="Arial Narrow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 b="1">
                    <a:solidFill>
                      <a:schemeClr val="bg1"/>
                    </a:solidFill>
                    <a:latin typeface="Arial Narrow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 b="1">
                    <a:solidFill>
                      <a:schemeClr val="bg1"/>
                    </a:solidFill>
                    <a:latin typeface="Arial Narrow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 b="1">
                    <a:solidFill>
                      <a:schemeClr val="bg1"/>
                    </a:solidFill>
                    <a:latin typeface="Arial Narrow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 b="1">
                    <a:solidFill>
                      <a:schemeClr val="bg1"/>
                    </a:solidFill>
                    <a:latin typeface="Arial Narrow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/>
                  <a:t>Net lot area</a:t>
                </a:r>
              </a:p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/>
                  <a:t>+ half of R.O.W</a:t>
                </a:r>
              </a:p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/>
                  <a:t>+ 90</a:t>
                </a:r>
                <a:r>
                  <a:rPr lang="ja-JP" altLang="en-US"/>
                  <a:t>’</a:t>
                </a:r>
                <a:r>
                  <a:rPr lang="en-US" altLang="ja-JP"/>
                  <a:t> on the water</a:t>
                </a:r>
              </a:p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/>
                  <a:t>+ GLA from adjacent property</a:t>
                </a:r>
              </a:p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/>
                  <a:t>+ PUD Bonus</a:t>
                </a:r>
              </a:p>
            </p:txBody>
          </p:sp>
          <p:sp>
            <p:nvSpPr>
              <p:cNvPr id="107529" name="Rectangle 14">
                <a:extLst>
                  <a:ext uri="{FF2B5EF4-FFF2-40B4-BE49-F238E27FC236}">
                    <a16:creationId xmlns:a16="http://schemas.microsoft.com/office/drawing/2014/main" id="{4C2D3A75-5E5E-1A4E-AD17-DE9D1956D6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8" y="1200"/>
                <a:ext cx="4704" cy="259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1400" b="1">
                    <a:solidFill>
                      <a:schemeClr val="bg1"/>
                    </a:solidFill>
                    <a:latin typeface="Arial Narrow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400" b="1">
                    <a:solidFill>
                      <a:schemeClr val="bg1"/>
                    </a:solidFill>
                    <a:latin typeface="Arial Narrow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400" b="1">
                    <a:solidFill>
                      <a:schemeClr val="bg1"/>
                    </a:solidFill>
                    <a:latin typeface="Arial Narrow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 b="1">
                    <a:solidFill>
                      <a:schemeClr val="bg1"/>
                    </a:solidFill>
                    <a:latin typeface="Arial Narrow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 b="1">
                    <a:solidFill>
                      <a:schemeClr val="bg1"/>
                    </a:solidFill>
                    <a:latin typeface="Arial Narrow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 b="1">
                    <a:solidFill>
                      <a:schemeClr val="bg1"/>
                    </a:solidFill>
                    <a:latin typeface="Arial Narrow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 b="1">
                    <a:solidFill>
                      <a:schemeClr val="bg1"/>
                    </a:solidFill>
                    <a:latin typeface="Arial Narrow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 b="1">
                    <a:solidFill>
                      <a:schemeClr val="bg1"/>
                    </a:solidFill>
                    <a:latin typeface="Arial Narrow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 b="1">
                    <a:solidFill>
                      <a:schemeClr val="bg1"/>
                    </a:solidFill>
                    <a:latin typeface="Arial Narrow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endParaRPr lang="en-US" altLang="en-US" sz="2000"/>
              </a:p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endParaRPr lang="en-US" altLang="en-US" sz="2000"/>
              </a:p>
            </p:txBody>
          </p:sp>
          <p:grpSp>
            <p:nvGrpSpPr>
              <p:cNvPr id="107530" name="Group 23">
                <a:extLst>
                  <a:ext uri="{FF2B5EF4-FFF2-40B4-BE49-F238E27FC236}">
                    <a16:creationId xmlns:a16="http://schemas.microsoft.com/office/drawing/2014/main" id="{D892BC51-DA76-8E4D-9898-E3A3F6736C0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2" y="1442"/>
                <a:ext cx="2736" cy="684"/>
                <a:chOff x="336" y="1296"/>
                <a:chExt cx="3360" cy="839"/>
              </a:xfrm>
            </p:grpSpPr>
            <p:pic>
              <p:nvPicPr>
                <p:cNvPr id="107541" name="Picture 15">
                  <a:extLst>
                    <a:ext uri="{FF2B5EF4-FFF2-40B4-BE49-F238E27FC236}">
                      <a16:creationId xmlns:a16="http://schemas.microsoft.com/office/drawing/2014/main" id="{884D3D81-F1FC-EE40-87BB-9A429B31A5C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6" y="1344"/>
                  <a:ext cx="1632" cy="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7542" name="Picture 16">
                  <a:extLst>
                    <a:ext uri="{FF2B5EF4-FFF2-40B4-BE49-F238E27FC236}">
                      <a16:creationId xmlns:a16="http://schemas.microsoft.com/office/drawing/2014/main" id="{901ED124-3598-344C-B6A7-0CF30B61C90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12" y="1296"/>
                  <a:ext cx="1584" cy="83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07531" name="Picture 17">
                <a:extLst>
                  <a:ext uri="{FF2B5EF4-FFF2-40B4-BE49-F238E27FC236}">
                    <a16:creationId xmlns:a16="http://schemas.microsoft.com/office/drawing/2014/main" id="{3CCEE804-ACC4-5041-94F8-3235B31757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96" y="1392"/>
                <a:ext cx="1632" cy="7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07532" name="Group 22">
                <a:extLst>
                  <a:ext uri="{FF2B5EF4-FFF2-40B4-BE49-F238E27FC236}">
                    <a16:creationId xmlns:a16="http://schemas.microsoft.com/office/drawing/2014/main" id="{B72EF8EA-B5EB-CA40-BEB2-DF47AC4F82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52" y="2352"/>
                <a:ext cx="3908" cy="1259"/>
                <a:chOff x="432" y="1632"/>
                <a:chExt cx="3007" cy="969"/>
              </a:xfrm>
            </p:grpSpPr>
            <p:pic>
              <p:nvPicPr>
                <p:cNvPr id="107539" name="Picture 18">
                  <a:extLst>
                    <a:ext uri="{FF2B5EF4-FFF2-40B4-BE49-F238E27FC236}">
                      <a16:creationId xmlns:a16="http://schemas.microsoft.com/office/drawing/2014/main" id="{72217A0A-4C1F-9743-BD01-6680F17D0D5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246"/>
                <a:stretch>
                  <a:fillRect/>
                </a:stretch>
              </p:blipFill>
              <p:spPr bwMode="auto">
                <a:xfrm>
                  <a:off x="432" y="1680"/>
                  <a:ext cx="1471" cy="9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7540" name="Picture 20">
                  <a:extLst>
                    <a:ext uri="{FF2B5EF4-FFF2-40B4-BE49-F238E27FC236}">
                      <a16:creationId xmlns:a16="http://schemas.microsoft.com/office/drawing/2014/main" id="{4FBEA1BB-B596-D641-9168-CAED957FB34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7136"/>
                <a:stretch>
                  <a:fillRect/>
                </a:stretch>
              </p:blipFill>
              <p:spPr bwMode="auto">
                <a:xfrm>
                  <a:off x="1968" y="1632"/>
                  <a:ext cx="1471" cy="9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4" name="Rectangle 25">
                <a:extLst>
                  <a:ext uri="{FF2B5EF4-FFF2-40B4-BE49-F238E27FC236}">
                    <a16:creationId xmlns:a16="http://schemas.microsoft.com/office/drawing/2014/main" id="{5ABB4BC4-5496-E44F-BC9A-1F5F48A376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2016"/>
                <a:ext cx="4464" cy="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defRPr/>
                </a:pPr>
                <a:r>
                  <a:rPr lang="en-US" altLang="en-US" sz="20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808080"/>
                      </a:outerShdw>
                    </a:effectLst>
                  </a:rPr>
                  <a:t>	 T3	  	             T4                                        T5</a:t>
                </a:r>
              </a:p>
            </p:txBody>
          </p:sp>
          <p:sp>
            <p:nvSpPr>
              <p:cNvPr id="15" name="Rectangle 26">
                <a:extLst>
                  <a:ext uri="{FF2B5EF4-FFF2-40B4-BE49-F238E27FC236}">
                    <a16:creationId xmlns:a16="http://schemas.microsoft.com/office/drawing/2014/main" id="{D435731C-6623-4741-A0F0-1419AB9092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" y="3504"/>
                <a:ext cx="4464" cy="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defRPr/>
                </a:pPr>
                <a:r>
                  <a:rPr lang="en-US" altLang="en-US" sz="20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808080"/>
                      </a:outerShdw>
                    </a:effectLst>
                  </a:rPr>
                  <a:t>T6</a:t>
                </a:r>
              </a:p>
            </p:txBody>
          </p:sp>
          <p:grpSp>
            <p:nvGrpSpPr>
              <p:cNvPr id="107535" name="Group 27">
                <a:extLst>
                  <a:ext uri="{FF2B5EF4-FFF2-40B4-BE49-F238E27FC236}">
                    <a16:creationId xmlns:a16="http://schemas.microsoft.com/office/drawing/2014/main" id="{DAB6F2BD-C337-974F-BDC4-FE8FE8E6D49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2" y="1346"/>
                <a:ext cx="2736" cy="684"/>
                <a:chOff x="336" y="1296"/>
                <a:chExt cx="3360" cy="839"/>
              </a:xfrm>
            </p:grpSpPr>
            <p:pic>
              <p:nvPicPr>
                <p:cNvPr id="107537" name="Picture 28">
                  <a:extLst>
                    <a:ext uri="{FF2B5EF4-FFF2-40B4-BE49-F238E27FC236}">
                      <a16:creationId xmlns:a16="http://schemas.microsoft.com/office/drawing/2014/main" id="{83DF2B6D-B26E-3542-BD02-75F263CCCFA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6" y="1344"/>
                  <a:ext cx="1632" cy="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7538" name="Picture 29">
                  <a:extLst>
                    <a:ext uri="{FF2B5EF4-FFF2-40B4-BE49-F238E27FC236}">
                      <a16:creationId xmlns:a16="http://schemas.microsoft.com/office/drawing/2014/main" id="{FE043DB1-5D1C-D34E-8181-45181E98AEA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12" y="1296"/>
                  <a:ext cx="1584" cy="83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07536" name="Picture 30">
                <a:extLst>
                  <a:ext uri="{FF2B5EF4-FFF2-40B4-BE49-F238E27FC236}">
                    <a16:creationId xmlns:a16="http://schemas.microsoft.com/office/drawing/2014/main" id="{B3699A10-7D46-224C-A836-DF54B161AC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96" y="1296"/>
                <a:ext cx="1632" cy="7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Rectangle 32">
              <a:extLst>
                <a:ext uri="{FF2B5EF4-FFF2-40B4-BE49-F238E27FC236}">
                  <a16:creationId xmlns:a16="http://schemas.microsoft.com/office/drawing/2014/main" id="{B0F8C38E-9563-904E-9592-7E1F7BA232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1728"/>
              <a:ext cx="1584" cy="4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endParaRPr lang="en-US" alt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8605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>
            <a:extLst>
              <a:ext uri="{FF2B5EF4-FFF2-40B4-BE49-F238E27FC236}">
                <a16:creationId xmlns:a16="http://schemas.microsoft.com/office/drawing/2014/main" id="{F1B945C5-83CC-5849-82FD-1CECAEF39BA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 vert="horz" wrap="square" lIns="91398" tIns="45697" rIns="91398" bIns="45697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800"/>
              <a:t>DISTRICTS &amp; NEIGHBORHOODS</a:t>
            </a:r>
          </a:p>
        </p:txBody>
      </p:sp>
      <p:pic>
        <p:nvPicPr>
          <p:cNvPr id="12290" name="Picture 7" descr="Districts Map">
            <a:extLst>
              <a:ext uri="{FF2B5EF4-FFF2-40B4-BE49-F238E27FC236}">
                <a16:creationId xmlns:a16="http://schemas.microsoft.com/office/drawing/2014/main" id="{DC665527-CC29-1F44-A12C-C3FEC5F08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3" r="21643" b="8363"/>
          <a:stretch>
            <a:fillRect/>
          </a:stretch>
        </p:blipFill>
        <p:spPr bwMode="auto">
          <a:xfrm>
            <a:off x="1524000" y="1371600"/>
            <a:ext cx="4419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6" descr="NH blk">
            <a:extLst>
              <a:ext uri="{FF2B5EF4-FFF2-40B4-BE49-F238E27FC236}">
                <a16:creationId xmlns:a16="http://schemas.microsoft.com/office/drawing/2014/main" id="{25403E05-4FEE-3A46-A2C0-3BE8E8B46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8" t="-1273" r="21303" b="9273"/>
          <a:stretch>
            <a:fillRect/>
          </a:stretch>
        </p:blipFill>
        <p:spPr bwMode="auto">
          <a:xfrm>
            <a:off x="6257926" y="1371600"/>
            <a:ext cx="441007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6350851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6" descr="SDC11859.JPG">
            <a:extLst>
              <a:ext uri="{FF2B5EF4-FFF2-40B4-BE49-F238E27FC236}">
                <a16:creationId xmlns:a16="http://schemas.microsoft.com/office/drawing/2014/main" id="{253DE16B-2B9A-1F4B-A207-E1D2EA8F2A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14" t="4546" b="3030"/>
          <a:stretch>
            <a:fillRect/>
          </a:stretch>
        </p:blipFill>
        <p:spPr bwMode="auto">
          <a:xfrm>
            <a:off x="4148065" y="1232849"/>
            <a:ext cx="3270166" cy="4805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2" name="Picture 4" descr="SDC11844.JPG">
            <a:extLst>
              <a:ext uri="{FF2B5EF4-FFF2-40B4-BE49-F238E27FC236}">
                <a16:creationId xmlns:a16="http://schemas.microsoft.com/office/drawing/2014/main" id="{60209C57-0C0B-C84A-BA47-0784849A90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72" y="1247820"/>
            <a:ext cx="35814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EC0022C-79F3-E04A-9831-BFF16AC2290F}"/>
              </a:ext>
            </a:extLst>
          </p:cNvPr>
          <p:cNvSpPr/>
          <p:nvPr/>
        </p:nvSpPr>
        <p:spPr>
          <a:xfrm>
            <a:off x="759853" y="376535"/>
            <a:ext cx="105477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PUBLIC REALM IMPROVEMENTS THROUGH PRIVATE PROPERTY REQUIREMENTS</a:t>
            </a:r>
          </a:p>
        </p:txBody>
      </p:sp>
      <p:pic>
        <p:nvPicPr>
          <p:cNvPr id="7" name="Picture 4" descr="0425-WC-PedPassage">
            <a:extLst>
              <a:ext uri="{FF2B5EF4-FFF2-40B4-BE49-F238E27FC236}">
                <a16:creationId xmlns:a16="http://schemas.microsoft.com/office/drawing/2014/main" id="{6CDC6EA6-3BE1-4548-A32E-FD06BBB2C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924" y="1232849"/>
            <a:ext cx="4210178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1790636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2">
            <a:extLst>
              <a:ext uri="{FF2B5EF4-FFF2-40B4-BE49-F238E27FC236}">
                <a16:creationId xmlns:a16="http://schemas.microsoft.com/office/drawing/2014/main" id="{DC7D23E7-297D-3A4B-9C9A-65E3EB27513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368300"/>
            <a:ext cx="8229600" cy="685800"/>
          </a:xfrm>
        </p:spPr>
        <p:txBody>
          <a:bodyPr vert="horz" wrap="square" lIns="82045" tIns="41022" rIns="82045" bIns="41022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600" dirty="0"/>
              <a:t>PUBLIC BENEFITS</a:t>
            </a:r>
          </a:p>
        </p:txBody>
      </p:sp>
      <p:sp>
        <p:nvSpPr>
          <p:cNvPr id="121858" name="Rectangle 3">
            <a:extLst>
              <a:ext uri="{FF2B5EF4-FFF2-40B4-BE49-F238E27FC236}">
                <a16:creationId xmlns:a16="http://schemas.microsoft.com/office/drawing/2014/main" id="{3E3D4674-B30A-E346-B443-68E9BB929DD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25005" y="1260162"/>
            <a:ext cx="11114467" cy="4945486"/>
          </a:xfrm>
          <a:noFill/>
        </p:spPr>
        <p:txBody>
          <a:bodyPr vert="horz" wrap="square" lIns="82045" tIns="41022" rIns="82045" bIns="41022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None/>
            </a:pPr>
            <a:r>
              <a:rPr lang="en-US" altLang="en-US" sz="2800" dirty="0"/>
              <a:t>     Growing infrastructure needs greater than City</a:t>
            </a:r>
            <a:r>
              <a:rPr lang="ja-JP" altLang="en-US" sz="2800"/>
              <a:t>’</a:t>
            </a:r>
            <a:r>
              <a:rPr lang="en-US" altLang="ja-JP" sz="2800" dirty="0"/>
              <a:t>s capacity to provide them: </a:t>
            </a:r>
          </a:p>
          <a:p>
            <a:pPr lvl="1" eaLnBrk="1" hangingPunct="1">
              <a:buFontTx/>
              <a:buChar char="•"/>
            </a:pPr>
            <a:endParaRPr lang="en-US" altLang="en-US" sz="2800" dirty="0"/>
          </a:p>
          <a:p>
            <a:pPr lvl="1" eaLnBrk="1" hangingPunct="1">
              <a:buFontTx/>
              <a:buChar char="•"/>
            </a:pPr>
            <a:r>
              <a:rPr lang="en-US" altLang="en-US" sz="2800" dirty="0"/>
              <a:t>Affordable/ Workforce housing to support jobs base</a:t>
            </a:r>
          </a:p>
          <a:p>
            <a:pPr lvl="1" eaLnBrk="1" hangingPunct="1">
              <a:buFontTx/>
              <a:buChar char="•"/>
            </a:pPr>
            <a:r>
              <a:rPr lang="en-US" altLang="en-US" sz="2800" dirty="0"/>
              <a:t>Waterfront access and parks to support growing residential base</a:t>
            </a:r>
          </a:p>
          <a:p>
            <a:pPr lvl="1" eaLnBrk="1" hangingPunct="1">
              <a:buFontTx/>
              <a:buChar char="•"/>
            </a:pPr>
            <a:r>
              <a:rPr lang="en-US" altLang="en-US" sz="2800" dirty="0"/>
              <a:t>Historic preservation of buildings and sites to support unique character and touristic value</a:t>
            </a:r>
          </a:p>
          <a:p>
            <a:pPr lvl="1" eaLnBrk="1" hangingPunct="1">
              <a:buFontTx/>
              <a:buChar char="•"/>
            </a:pPr>
            <a:r>
              <a:rPr lang="en-US" altLang="en-US" sz="2800" dirty="0"/>
              <a:t>Green Building</a:t>
            </a:r>
          </a:p>
          <a:p>
            <a:pPr lvl="1" eaLnBrk="1" hangingPunct="1">
              <a:buFontTx/>
              <a:buChar char="•"/>
            </a:pPr>
            <a:r>
              <a:rPr lang="en-US" altLang="en-US" sz="2800" dirty="0"/>
              <a:t>Brownfield redevelopment</a:t>
            </a:r>
          </a:p>
          <a:p>
            <a:pPr lvl="1" eaLnBrk="1" hangingPunct="1">
              <a:buFontTx/>
              <a:buChar char="•"/>
            </a:pPr>
            <a:r>
              <a:rPr lang="en-US" altLang="en-US" sz="2800" dirty="0"/>
              <a:t>Civic / Civil Support spaces</a:t>
            </a:r>
          </a:p>
          <a:p>
            <a:pPr lvl="1" eaLnBrk="1" hangingPunct="1">
              <a:buFont typeface="Wingdings" pitchFamily="2" charset="2"/>
              <a:buChar char="§"/>
            </a:pPr>
            <a:endParaRPr lang="en-US" altLang="en-US" sz="2800" dirty="0"/>
          </a:p>
          <a:p>
            <a:pPr eaLnBrk="1" hangingPunct="1">
              <a:buFont typeface="Wingdings" pitchFamily="2" charset="2"/>
              <a:buChar char="§"/>
            </a:pP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855030608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3762" name="Rectangle 2">
            <a:extLst>
              <a:ext uri="{FF2B5EF4-FFF2-40B4-BE49-F238E27FC236}">
                <a16:creationId xmlns:a16="http://schemas.microsoft.com/office/drawing/2014/main" id="{027A7ED0-0DCE-194F-B997-EDBB3B80913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381000"/>
            <a:ext cx="82296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SPECIAL AREA PLANS</a:t>
            </a:r>
          </a:p>
        </p:txBody>
      </p:sp>
      <p:sp>
        <p:nvSpPr>
          <p:cNvPr id="130050" name="Rectangle 3">
            <a:extLst>
              <a:ext uri="{FF2B5EF4-FFF2-40B4-BE49-F238E27FC236}">
                <a16:creationId xmlns:a16="http://schemas.microsoft.com/office/drawing/2014/main" id="{0CABABD2-C01E-8944-95DE-059B6F38B4E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953037" y="1342622"/>
            <a:ext cx="10354614" cy="4014990"/>
          </a:xfrm>
          <a:noFill/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sz="3200" dirty="0"/>
              <a:t>Site area must be 9 acres minimum </a:t>
            </a:r>
          </a:p>
          <a:p>
            <a:pPr eaLnBrk="1" hangingPunct="1">
              <a:lnSpc>
                <a:spcPct val="70000"/>
              </a:lnSpc>
            </a:pPr>
            <a:endParaRPr lang="en-US" altLang="en-US" sz="3200" dirty="0"/>
          </a:p>
          <a:p>
            <a:pPr eaLnBrk="1" hangingPunct="1">
              <a:lnSpc>
                <a:spcPct val="70000"/>
              </a:lnSpc>
            </a:pPr>
            <a:r>
              <a:rPr lang="en-US" altLang="en-US" sz="3200" dirty="0"/>
              <a:t>Requires a detailed master plan with specific guidelines</a:t>
            </a:r>
          </a:p>
          <a:p>
            <a:pPr eaLnBrk="1" hangingPunct="1">
              <a:lnSpc>
                <a:spcPct val="70000"/>
              </a:lnSpc>
            </a:pPr>
            <a:endParaRPr lang="en-US" altLang="en-US" sz="3200" dirty="0"/>
          </a:p>
          <a:p>
            <a:pPr eaLnBrk="1" hangingPunct="1">
              <a:lnSpc>
                <a:spcPct val="70000"/>
              </a:lnSpc>
            </a:pPr>
            <a:r>
              <a:rPr lang="en-US" altLang="en-US" sz="3200" dirty="0"/>
              <a:t>Allows flexibility within transect regulations</a:t>
            </a:r>
          </a:p>
          <a:p>
            <a:pPr eaLnBrk="1" hangingPunct="1">
              <a:lnSpc>
                <a:spcPct val="70000"/>
              </a:lnSpc>
            </a:pPr>
            <a:endParaRPr lang="en-US" altLang="en-US" sz="3200" dirty="0"/>
          </a:p>
          <a:p>
            <a:pPr eaLnBrk="1" hangingPunct="1">
              <a:lnSpc>
                <a:spcPct val="70000"/>
              </a:lnSpc>
            </a:pPr>
            <a:r>
              <a:rPr lang="en-US" altLang="en-US" sz="3200" dirty="0"/>
              <a:t>Provides public benefits</a:t>
            </a:r>
          </a:p>
          <a:p>
            <a:pPr eaLnBrk="1" hangingPunct="1">
              <a:lnSpc>
                <a:spcPct val="70000"/>
              </a:lnSpc>
            </a:pPr>
            <a:endParaRPr lang="en-US" altLang="en-US" sz="3200" dirty="0"/>
          </a:p>
          <a:p>
            <a:pPr eaLnBrk="1" hangingPunct="1">
              <a:lnSpc>
                <a:spcPct val="70000"/>
              </a:lnSpc>
            </a:pPr>
            <a:r>
              <a:rPr lang="en-US" altLang="en-US" sz="3200" dirty="0"/>
              <a:t>Requires a public hearing</a:t>
            </a:r>
          </a:p>
          <a:p>
            <a:pPr eaLnBrk="1" hangingPunct="1">
              <a:lnSpc>
                <a:spcPct val="70000"/>
              </a:lnSpc>
            </a:pPr>
            <a:endParaRPr lang="en-US" sz="2800" dirty="0"/>
          </a:p>
          <a:p>
            <a:pPr eaLnBrk="1" hangingPunct="1">
              <a:lnSpc>
                <a:spcPct val="70000"/>
              </a:lnSpc>
            </a:pPr>
            <a:endParaRPr lang="en-US" altLang="en-US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37DAA2-E629-974A-A754-1D1D943684AC}"/>
              </a:ext>
            </a:extLst>
          </p:cNvPr>
          <p:cNvSpPr txBox="1"/>
          <p:nvPr/>
        </p:nvSpPr>
        <p:spPr>
          <a:xfrm>
            <a:off x="2240924" y="5357612"/>
            <a:ext cx="7396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Design District, Brickell City Center </a:t>
            </a:r>
            <a:endParaRPr lang="en-US" altLang="en-US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198A8E-6C1D-484C-9EBD-1C017BDD002C}"/>
              </a:ext>
            </a:extLst>
          </p:cNvPr>
          <p:cNvSpPr txBox="1"/>
          <p:nvPr/>
        </p:nvSpPr>
        <p:spPr>
          <a:xfrm>
            <a:off x="3116687" y="5558377"/>
            <a:ext cx="7219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+mj-lt"/>
              </a:rPr>
              <a:t>(Design District, Brickell City Center, </a:t>
            </a:r>
            <a:r>
              <a:rPr lang="en-US" sz="2400" b="1" dirty="0" err="1">
                <a:solidFill>
                  <a:schemeClr val="bg1"/>
                </a:solidFill>
                <a:latin typeface="+mj-lt"/>
              </a:rPr>
              <a:t>Allapattah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230055878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5CBB8153-1B52-B345-9436-AEC3C24F6EC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314862"/>
            <a:ext cx="10972800" cy="609600"/>
          </a:xfrm>
        </p:spPr>
        <p:txBody>
          <a:bodyPr vert="horz" wrap="square" lIns="91398" tIns="45697" rIns="91398" bIns="45697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MIAMI 21</a:t>
            </a:r>
          </a:p>
        </p:txBody>
      </p:sp>
      <p:sp>
        <p:nvSpPr>
          <p:cNvPr id="134146" name="Rectangle 3">
            <a:extLst>
              <a:ext uri="{FF2B5EF4-FFF2-40B4-BE49-F238E27FC236}">
                <a16:creationId xmlns:a16="http://schemas.microsoft.com/office/drawing/2014/main" id="{D36EFB00-E035-0246-B17D-D22717626276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7528" y="740228"/>
            <a:ext cx="5476586" cy="5793921"/>
          </a:xfrm>
        </p:spPr>
        <p:txBody>
          <a:bodyPr vert="horz" wrap="square" lIns="91398" tIns="45697" rIns="91398" bIns="45697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400" u="sng" dirty="0">
              <a:solidFill>
                <a:srgbClr val="FF33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 u="sng" dirty="0">
                <a:solidFill>
                  <a:srgbClr val="FF3300"/>
                </a:solidFill>
              </a:rPr>
              <a:t>Successes:</a:t>
            </a:r>
            <a:r>
              <a:rPr lang="en-US" altLang="en-US" sz="2000" u="sng" dirty="0"/>
              <a:t>  </a:t>
            </a:r>
            <a:endParaRPr lang="en-US" altLang="en-US" sz="24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Outbuildings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McMansion reduction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Less pavement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Liners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Height in stories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Urban sidewalks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Less parking for TOD &amp; re-use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Pedestrian passages reduce block size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Predictable volume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Some good downzoning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Historic preservation &amp; TDRs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1600" dirty="0"/>
          </a:p>
        </p:txBody>
      </p:sp>
      <p:sp>
        <p:nvSpPr>
          <p:cNvPr id="134147" name="Rectangle 4">
            <a:extLst>
              <a:ext uri="{FF2B5EF4-FFF2-40B4-BE49-F238E27FC236}">
                <a16:creationId xmlns:a16="http://schemas.microsoft.com/office/drawing/2014/main" id="{564D3D01-0FB3-8D4D-8666-96CEC75B678D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979016" y="1115094"/>
            <a:ext cx="5985456" cy="5029200"/>
          </a:xfrm>
        </p:spPr>
        <p:txBody>
          <a:bodyPr vert="horz" wrap="square" lIns="91398" tIns="45697" rIns="91398" bIns="45697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None/>
            </a:pPr>
            <a:r>
              <a:rPr lang="en-US" altLang="en-US" sz="2400" u="sng" dirty="0">
                <a:solidFill>
                  <a:srgbClr val="FF3300"/>
                </a:solidFill>
              </a:rPr>
              <a:t>Failures:</a:t>
            </a:r>
          </a:p>
          <a:p>
            <a:pPr eaLnBrk="1" hangingPunct="1"/>
            <a:r>
              <a:rPr lang="en-US" altLang="en-US" sz="2400" dirty="0"/>
              <a:t>Transect based street standards excluded</a:t>
            </a:r>
          </a:p>
          <a:p>
            <a:pPr eaLnBrk="1" hangingPunct="1"/>
            <a:r>
              <a:rPr lang="en-US" altLang="en-US" sz="2400" dirty="0"/>
              <a:t>More public hearings</a:t>
            </a:r>
          </a:p>
          <a:p>
            <a:pPr eaLnBrk="1" hangingPunct="1"/>
            <a:r>
              <a:rPr lang="en-US" altLang="en-US" sz="2400" dirty="0"/>
              <a:t>Too much </a:t>
            </a:r>
            <a:r>
              <a:rPr lang="en-US" altLang="en-US" sz="2400" dirty="0" err="1"/>
              <a:t>upzoning</a:t>
            </a:r>
            <a:endParaRPr lang="en-US" altLang="en-US" sz="2400" dirty="0"/>
          </a:p>
          <a:p>
            <a:pPr eaLnBrk="1" hangingPunct="1"/>
            <a:r>
              <a:rPr lang="en-US" altLang="en-US" sz="2400" dirty="0"/>
              <a:t>Some unnecessary downzoning</a:t>
            </a:r>
            <a:r>
              <a:rPr lang="en-US" altLang="en-US" sz="2000" dirty="0"/>
              <a:t> </a:t>
            </a:r>
          </a:p>
          <a:p>
            <a:pPr eaLnBrk="1" hangingPunct="1"/>
            <a:r>
              <a:rPr lang="en-US" altLang="en-US" sz="2400" dirty="0"/>
              <a:t>Long vesting</a:t>
            </a:r>
          </a:p>
          <a:p>
            <a:pPr eaLnBrk="1" hangingPunct="1"/>
            <a:r>
              <a:rPr lang="en-US" altLang="en-US" sz="2400" dirty="0"/>
              <a:t>Non-conformities loosened </a:t>
            </a:r>
          </a:p>
          <a:p>
            <a:pPr eaLnBrk="1" hangingPunct="1"/>
            <a:r>
              <a:rPr lang="en-US" altLang="en-US" sz="2400" dirty="0"/>
              <a:t>Not enough parking reduction</a:t>
            </a:r>
          </a:p>
          <a:p>
            <a:pPr eaLnBrk="1" hangingPunct="1"/>
            <a:r>
              <a:rPr lang="en-US" altLang="en-US" sz="2400" dirty="0"/>
              <a:t>Housing benefits unknown</a:t>
            </a:r>
          </a:p>
          <a:p>
            <a:pPr eaLnBrk="1" hangingPunct="1"/>
            <a:r>
              <a:rPr lang="en-US" altLang="en-US" sz="2400" dirty="0"/>
              <a:t>Frontage designs not upheld</a:t>
            </a:r>
          </a:p>
          <a:p>
            <a:pPr eaLnBrk="1" hangingPunct="1"/>
            <a:r>
              <a:rPr lang="en-US" altLang="en-US" sz="2400" dirty="0"/>
              <a:t>Floor plate restriction too lenient</a:t>
            </a:r>
          </a:p>
        </p:txBody>
      </p:sp>
      <p:sp>
        <p:nvSpPr>
          <p:cNvPr id="134148" name="Footer Placeholder 5">
            <a:extLst>
              <a:ext uri="{FF2B5EF4-FFF2-40B4-BE49-F238E27FC236}">
                <a16:creationId xmlns:a16="http://schemas.microsoft.com/office/drawing/2014/main" id="{B797DE33-1353-5B4B-84C3-E882684A4213}"/>
              </a:ext>
            </a:extLst>
          </p:cNvPr>
          <p:cNvSpPr txBox="1">
            <a:spLocks/>
          </p:cNvSpPr>
          <p:nvPr/>
        </p:nvSpPr>
        <p:spPr bwMode="auto">
          <a:xfrm>
            <a:off x="6629400" y="6534150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/>
              <a:t>        Lewis Stroud &amp; Deutsch, PL</a:t>
            </a:r>
          </a:p>
        </p:txBody>
      </p:sp>
    </p:spTree>
    <p:extLst>
      <p:ext uri="{BB962C8B-B14F-4D97-AF65-F5344CB8AC3E}">
        <p14:creationId xmlns:p14="http://schemas.microsoft.com/office/powerpoint/2010/main" val="28806843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%20Shot%202017-02-09%20at%203.03.23%20PM.png">
            <a:extLst>
              <a:ext uri="{FF2B5EF4-FFF2-40B4-BE49-F238E27FC236}">
                <a16:creationId xmlns:a16="http://schemas.microsoft.com/office/drawing/2014/main" id="{0B0715BD-684B-CE45-BE74-3EC54C97255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34028"/>
            <a:ext cx="2918775" cy="40280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" name="Picture 2" descr="Screen%20Shot%202017-02-09%20at%203.05.48%20PM.png">
            <a:extLst>
              <a:ext uri="{FF2B5EF4-FFF2-40B4-BE49-F238E27FC236}">
                <a16:creationId xmlns:a16="http://schemas.microsoft.com/office/drawing/2014/main" id="{1E2CD04A-8542-4747-AC22-1B8F3DA7EF57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2" r="321"/>
          <a:stretch/>
        </p:blipFill>
        <p:spPr bwMode="auto">
          <a:xfrm>
            <a:off x="5057912" y="1934028"/>
            <a:ext cx="5595575" cy="40280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F9A0FB-F6D3-F146-85BD-9404312979BF}"/>
              </a:ext>
            </a:extLst>
          </p:cNvPr>
          <p:cNvSpPr txBox="1"/>
          <p:nvPr/>
        </p:nvSpPr>
        <p:spPr>
          <a:xfrm>
            <a:off x="1828800" y="740229"/>
            <a:ext cx="8694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MIAMI 21  -  A WALKABLE CITY</a:t>
            </a:r>
          </a:p>
        </p:txBody>
      </p:sp>
    </p:spTree>
    <p:extLst>
      <p:ext uri="{BB962C8B-B14F-4D97-AF65-F5344CB8AC3E}">
        <p14:creationId xmlns:p14="http://schemas.microsoft.com/office/powerpoint/2010/main" val="2706223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E33280-A8B2-6C4B-8342-355588F200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731"/>
          <a:stretch/>
        </p:blipFill>
        <p:spPr>
          <a:xfrm>
            <a:off x="859799" y="1204686"/>
            <a:ext cx="10472402" cy="24239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2500E2-7D86-2349-B923-F756226629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70" t="26336" r="4678" b="10722"/>
          <a:stretch/>
        </p:blipFill>
        <p:spPr>
          <a:xfrm>
            <a:off x="859799" y="3761426"/>
            <a:ext cx="10472402" cy="22329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289AE7-37A3-AE45-92F2-2309D757E29A}"/>
              </a:ext>
            </a:extLst>
          </p:cNvPr>
          <p:cNvSpPr txBox="1"/>
          <p:nvPr/>
        </p:nvSpPr>
        <p:spPr>
          <a:xfrm>
            <a:off x="859799" y="278825"/>
            <a:ext cx="10472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DOWNTOWN MIAMI  2004 - 2010</a:t>
            </a:r>
          </a:p>
        </p:txBody>
      </p:sp>
    </p:spTree>
    <p:extLst>
      <p:ext uri="{BB962C8B-B14F-4D97-AF65-F5344CB8AC3E}">
        <p14:creationId xmlns:p14="http://schemas.microsoft.com/office/powerpoint/2010/main" val="2213721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:a16="http://schemas.microsoft.com/office/drawing/2014/main" id="{4AE50816-F6D1-0D4F-9A95-67C52ACD772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06829"/>
            <a:ext cx="10972800" cy="609600"/>
          </a:xfrm>
        </p:spPr>
        <p:txBody>
          <a:bodyPr vert="horz" wrap="square" lIns="91398" tIns="45697" rIns="91398" bIns="45697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800" dirty="0"/>
              <a:t>WHY MIAMI 21?</a:t>
            </a:r>
          </a:p>
        </p:txBody>
      </p:sp>
      <p:sp>
        <p:nvSpPr>
          <p:cNvPr id="14338" name="Rectangle 3">
            <a:extLst>
              <a:ext uri="{FF2B5EF4-FFF2-40B4-BE49-F238E27FC236}">
                <a16:creationId xmlns:a16="http://schemas.microsoft.com/office/drawing/2014/main" id="{7B81FED3-D7C9-224D-A5A3-BBB41577244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06400" y="1074057"/>
            <a:ext cx="11785600" cy="4967514"/>
          </a:xfrm>
        </p:spPr>
        <p:txBody>
          <a:bodyPr vert="horz" wrap="square" lIns="91398" tIns="45697" rIns="91398" bIns="45697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en-US" sz="2800" dirty="0">
                <a:latin typeface="+mj-lt"/>
              </a:rPr>
              <a:t>Planning not just zoning – a planning guide, more than a regulation </a:t>
            </a:r>
          </a:p>
          <a:p>
            <a:pPr eaLnBrk="1" hangingPunct="1">
              <a:lnSpc>
                <a:spcPct val="80000"/>
              </a:lnSpc>
            </a:pPr>
            <a:endParaRPr lang="en-US" altLang="en-US" sz="2800" dirty="0">
              <a:latin typeface="+mj-lt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800" dirty="0">
                <a:latin typeface="+mj-lt"/>
              </a:rPr>
              <a:t>Outdated zoning code - unpredictable, segregated uses, auto-oriented</a:t>
            </a:r>
            <a:r>
              <a:rPr lang="en-US" altLang="en-US" sz="2800" dirty="0">
                <a:solidFill>
                  <a:schemeClr val="bg2"/>
                </a:solidFill>
                <a:latin typeface="+mj-lt"/>
              </a:rPr>
              <a:t> </a:t>
            </a:r>
            <a:endParaRPr lang="en-US" altLang="en-US" sz="2800" dirty="0">
              <a:solidFill>
                <a:schemeClr val="folHlink"/>
              </a:solidFill>
              <a:latin typeface="+mj-lt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 sz="2800" dirty="0">
              <a:solidFill>
                <a:schemeClr val="folHlink"/>
              </a:solidFill>
              <a:latin typeface="+mj-lt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800" dirty="0">
                <a:latin typeface="+mj-lt"/>
              </a:rPr>
              <a:t>Protect neighborhoods – preservation of character, appropriate transitions,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altLang="en-US" sz="2800" dirty="0">
                <a:solidFill>
                  <a:schemeClr val="bg2"/>
                </a:solidFill>
                <a:latin typeface="+mj-lt"/>
              </a:rPr>
              <a:t>     </a:t>
            </a:r>
            <a:r>
              <a:rPr lang="en-US" altLang="en-US" sz="2800" dirty="0">
                <a:latin typeface="+mj-lt"/>
              </a:rPr>
              <a:t>predictable height</a:t>
            </a:r>
          </a:p>
          <a:p>
            <a:pPr eaLnBrk="1" hangingPunct="1">
              <a:lnSpc>
                <a:spcPct val="80000"/>
              </a:lnSpc>
            </a:pPr>
            <a:endParaRPr lang="en-US" altLang="en-US" sz="2800" dirty="0">
              <a:solidFill>
                <a:schemeClr val="bg2"/>
              </a:solidFill>
              <a:latin typeface="+mj-lt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800" dirty="0">
                <a:latin typeface="+mj-lt"/>
              </a:rPr>
              <a:t>Vibrant commercial streets – encourage economic development, focus for neighborhoods</a:t>
            </a:r>
            <a:endParaRPr lang="en-US" altLang="en-US" sz="2800" dirty="0">
              <a:solidFill>
                <a:schemeClr val="bg2"/>
              </a:solidFill>
              <a:latin typeface="+mj-lt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2800" dirty="0">
              <a:latin typeface="+mj-lt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800" dirty="0">
                <a:latin typeface="+mj-lt"/>
              </a:rPr>
              <a:t>Predictable future for the City – emphasis on public realm, pedestrian friendly, public benefits, sustainability</a:t>
            </a:r>
          </a:p>
          <a:p>
            <a:pPr eaLnBrk="1" hangingPunct="1">
              <a:lnSpc>
                <a:spcPct val="80000"/>
              </a:lnSpc>
            </a:pPr>
            <a:endParaRPr lang="en-US" alt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649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16">
            <a:extLst>
              <a:ext uri="{FF2B5EF4-FFF2-40B4-BE49-F238E27FC236}">
                <a16:creationId xmlns:a16="http://schemas.microsoft.com/office/drawing/2014/main" id="{DD6D2CEE-2047-BF45-B00C-6D1CC759EE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1557338"/>
            <a:ext cx="1905000" cy="1338262"/>
          </a:xfrm>
          <a:prstGeom prst="rect">
            <a:avLst/>
          </a:prstGeom>
          <a:solidFill>
            <a:srgbClr val="29292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0" baseline="-25000">
              <a:solidFill>
                <a:schemeClr val="tx1"/>
              </a:solidFill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  <p:pic>
        <p:nvPicPr>
          <p:cNvPr id="66562" name="Picture 3" descr="Layer-1">
            <a:extLst>
              <a:ext uri="{FF2B5EF4-FFF2-40B4-BE49-F238E27FC236}">
                <a16:creationId xmlns:a16="http://schemas.microsoft.com/office/drawing/2014/main" id="{0DA2D384-B8AC-FF44-97D4-95626F4B5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4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58" r="9930" b="-1703"/>
          <a:stretch>
            <a:fillRect/>
          </a:stretch>
        </p:blipFill>
        <p:spPr bwMode="auto">
          <a:xfrm>
            <a:off x="1905001" y="1574800"/>
            <a:ext cx="1903413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6274" name="Rectangle 2">
            <a:extLst>
              <a:ext uri="{FF2B5EF4-FFF2-40B4-BE49-F238E27FC236}">
                <a16:creationId xmlns:a16="http://schemas.microsoft.com/office/drawing/2014/main" id="{8F11F7B6-E1F0-5E44-A4F0-F5AA6F52896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808080"/>
                  </a:outerShdw>
                </a:effectLst>
              </a:rPr>
              <a:t>COMPLEXITY OF EXISTING ZONING</a:t>
            </a:r>
          </a:p>
        </p:txBody>
      </p:sp>
      <p:pic>
        <p:nvPicPr>
          <p:cNvPr id="66564" name="Picture 4" descr="Layer-2">
            <a:extLst>
              <a:ext uri="{FF2B5EF4-FFF2-40B4-BE49-F238E27FC236}">
                <a16:creationId xmlns:a16="http://schemas.microsoft.com/office/drawing/2014/main" id="{64496D5B-95D1-A144-B79C-E16FA99BC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24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15" r="3659"/>
          <a:stretch>
            <a:fillRect/>
          </a:stretch>
        </p:blipFill>
        <p:spPr bwMode="auto">
          <a:xfrm>
            <a:off x="4038600" y="1554164"/>
            <a:ext cx="198120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5" descr="Layer-3">
            <a:extLst>
              <a:ext uri="{FF2B5EF4-FFF2-40B4-BE49-F238E27FC236}">
                <a16:creationId xmlns:a16="http://schemas.microsoft.com/office/drawing/2014/main" id="{9A999A15-47C4-EF41-B0D4-44E4597CB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24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3200400"/>
            <a:ext cx="1928813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6" descr="Layer-4">
            <a:extLst>
              <a:ext uri="{FF2B5EF4-FFF2-40B4-BE49-F238E27FC236}">
                <a16:creationId xmlns:a16="http://schemas.microsoft.com/office/drawing/2014/main" id="{E553FA5C-5FB7-9E41-B749-3F19002A5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24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239" y="3200401"/>
            <a:ext cx="1938337" cy="215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Picture 7" descr="Layer-5">
            <a:extLst>
              <a:ext uri="{FF2B5EF4-FFF2-40B4-BE49-F238E27FC236}">
                <a16:creationId xmlns:a16="http://schemas.microsoft.com/office/drawing/2014/main" id="{67C2BD66-A4B4-1444-8100-20BBD7A75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74" r="12903"/>
          <a:stretch>
            <a:fillRect/>
          </a:stretch>
        </p:blipFill>
        <p:spPr bwMode="auto">
          <a:xfrm>
            <a:off x="6248400" y="2544763"/>
            <a:ext cx="3600450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8" name="Picture 15" descr="Layer-5">
            <a:extLst>
              <a:ext uri="{FF2B5EF4-FFF2-40B4-BE49-F238E27FC236}">
                <a16:creationId xmlns:a16="http://schemas.microsoft.com/office/drawing/2014/main" id="{74EBD6D0-EE7D-4A40-B015-172235028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40"/>
          <a:stretch>
            <a:fillRect/>
          </a:stretch>
        </p:blipFill>
        <p:spPr bwMode="auto">
          <a:xfrm>
            <a:off x="10058400" y="1295401"/>
            <a:ext cx="457200" cy="460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4265366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8578" name="Rectangle 2">
            <a:extLst>
              <a:ext uri="{FF2B5EF4-FFF2-40B4-BE49-F238E27FC236}">
                <a16:creationId xmlns:a16="http://schemas.microsoft.com/office/drawing/2014/main" id="{95601BE9-3E93-BB44-86C4-08CA37D86F8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442686"/>
            <a:ext cx="109728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SMART GROWTH PRINCIPLES</a:t>
            </a:r>
          </a:p>
        </p:txBody>
      </p:sp>
      <p:sp>
        <p:nvSpPr>
          <p:cNvPr id="16386" name="Rectangle 3">
            <a:extLst>
              <a:ext uri="{FF2B5EF4-FFF2-40B4-BE49-F238E27FC236}">
                <a16:creationId xmlns:a16="http://schemas.microsoft.com/office/drawing/2014/main" id="{36278E26-A597-6C4C-8617-84EEB78B28A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342243" y="1538514"/>
            <a:ext cx="7507514" cy="4876800"/>
          </a:xfrm>
          <a:noFill/>
        </p:spPr>
        <p:txBody>
          <a:bodyPr/>
          <a:lstStyle/>
          <a:p>
            <a:pPr eaLnBrk="1" hangingPunct="1"/>
            <a:r>
              <a:rPr lang="en-US" altLang="en-US" sz="3200"/>
              <a:t>Compact urbanism</a:t>
            </a:r>
          </a:p>
          <a:p>
            <a:pPr eaLnBrk="1" hangingPunct="1"/>
            <a:r>
              <a:rPr lang="en-US" altLang="en-US" sz="3200"/>
              <a:t>Transit oriented</a:t>
            </a:r>
          </a:p>
          <a:p>
            <a:pPr eaLnBrk="1" hangingPunct="1"/>
            <a:r>
              <a:rPr lang="en-US" altLang="en-US" sz="3200"/>
              <a:t>Mixed-use neighborhood centers</a:t>
            </a:r>
          </a:p>
          <a:p>
            <a:pPr eaLnBrk="1" hangingPunct="1"/>
            <a:r>
              <a:rPr lang="en-US" altLang="en-US" sz="3200"/>
              <a:t>Sense of community</a:t>
            </a:r>
          </a:p>
          <a:p>
            <a:pPr eaLnBrk="1" hangingPunct="1"/>
            <a:r>
              <a:rPr lang="en-US" altLang="en-US" sz="3200"/>
              <a:t>Green building</a:t>
            </a:r>
          </a:p>
          <a:p>
            <a:pPr eaLnBrk="1" hangingPunct="1"/>
            <a:r>
              <a:rPr lang="en-US" altLang="en-US" sz="3200"/>
              <a:t>Open space preservation</a:t>
            </a:r>
          </a:p>
          <a:p>
            <a:pPr eaLnBrk="1" hangingPunct="1"/>
            <a:r>
              <a:rPr lang="en-US" altLang="en-US" sz="3200"/>
              <a:t>Form based codes</a:t>
            </a:r>
          </a:p>
        </p:txBody>
      </p:sp>
    </p:spTree>
    <p:extLst>
      <p:ext uri="{BB962C8B-B14F-4D97-AF65-F5344CB8AC3E}">
        <p14:creationId xmlns:p14="http://schemas.microsoft.com/office/powerpoint/2010/main" val="315991998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E3497429-7968-0942-A8AD-A9F98C2A9BB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09599" y="97385"/>
            <a:ext cx="10972800" cy="609600"/>
          </a:xfrm>
        </p:spPr>
        <p:txBody>
          <a:bodyPr/>
          <a:lstStyle/>
          <a:p>
            <a:pPr eaLnBrk="1" hangingPunct="1"/>
            <a:r>
              <a:rPr lang="en-US" altLang="en-US" sz="3200" dirty="0"/>
              <a:t>MIAMI 21 VISION STRUCTURE</a:t>
            </a:r>
          </a:p>
        </p:txBody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00C5E793-F545-B549-B9A8-B68A951C2D8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847344" y="893065"/>
            <a:ext cx="10972800" cy="2615184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City of neighborhoods and corridors </a:t>
            </a:r>
          </a:p>
          <a:p>
            <a:pPr eaLnBrk="1" hangingPunct="1"/>
            <a:r>
              <a:rPr lang="en-US" altLang="en-US" sz="3600" dirty="0"/>
              <a:t>Form-based code to produce quality public realm </a:t>
            </a:r>
          </a:p>
          <a:p>
            <a:pPr eaLnBrk="1" hangingPunct="1"/>
            <a:r>
              <a:rPr lang="en-US" altLang="en-US" sz="3600" dirty="0"/>
              <a:t>Rural to urban transect structures diversity of character and appropriate transitions in density</a:t>
            </a:r>
          </a:p>
        </p:txBody>
      </p:sp>
      <p:pic>
        <p:nvPicPr>
          <p:cNvPr id="4" name="Picture 3" descr="transects">
            <a:extLst>
              <a:ext uri="{FF2B5EF4-FFF2-40B4-BE49-F238E27FC236}">
                <a16:creationId xmlns:a16="http://schemas.microsoft.com/office/drawing/2014/main" id="{3FDD81CF-456E-4349-ACF6-2592FB1F9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1" t="3935" r="12038" b="26338"/>
          <a:stretch>
            <a:fillRect/>
          </a:stretch>
        </p:blipFill>
        <p:spPr bwMode="auto">
          <a:xfrm>
            <a:off x="3492299" y="3508249"/>
            <a:ext cx="5207401" cy="3252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49279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E3A5C9B2-934E-5F46-907A-C7D31D48101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286000" y="2514601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sz="4000" dirty="0"/>
              <a:t>Conservation</a:t>
            </a:r>
            <a:r>
              <a:rPr lang="en-US" altLang="en-US" sz="3200" dirty="0"/>
              <a:t>  </a:t>
            </a:r>
            <a:r>
              <a:rPr lang="en-US" altLang="en-US" sz="4000" dirty="0"/>
              <a:t>and  Development</a:t>
            </a:r>
            <a:br>
              <a:rPr lang="en-US" altLang="en-US" sz="4000" dirty="0"/>
            </a:br>
            <a:br>
              <a:rPr lang="en-US" altLang="en-US" sz="4000" dirty="0"/>
            </a:br>
            <a:r>
              <a:rPr lang="en-US" altLang="en-US" sz="3200" dirty="0"/>
              <a:t>(finishing school for the older adolescent)</a:t>
            </a:r>
          </a:p>
        </p:txBody>
      </p:sp>
    </p:spTree>
    <p:extLst>
      <p:ext uri="{BB962C8B-B14F-4D97-AF65-F5344CB8AC3E}">
        <p14:creationId xmlns:p14="http://schemas.microsoft.com/office/powerpoint/2010/main" val="238691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id="{8C647E4B-C5E5-1F40-91C1-D79A9954C4F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 vert="horz" wrap="square" lIns="91398" tIns="45697" rIns="91398" bIns="45697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MIAMI 21: CONSERVATION</a:t>
            </a:r>
          </a:p>
        </p:txBody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8F9F95BA-9FF6-BE43-A714-94FB230889A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057400" y="2590800"/>
            <a:ext cx="3124200" cy="1143000"/>
          </a:xfrm>
        </p:spPr>
        <p:txBody>
          <a:bodyPr vert="horz" wrap="square" lIns="91398" tIns="45697" rIns="91398" bIns="45697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None/>
              <a:defRPr/>
            </a:pPr>
            <a:endParaRPr lang="en-US" altLang="en-US" sz="800"/>
          </a:p>
          <a:p>
            <a:pPr eaLnBrk="1" hangingPunct="1">
              <a:buSzPct val="50000"/>
              <a:buFont typeface="Arial Narrow" charset="0"/>
              <a:buChar char="●"/>
              <a:defRPr/>
            </a:pPr>
            <a:r>
              <a:rPr lang="en-US" altLang="en-US" sz="2000"/>
              <a:t>Parks and Natural Environment</a:t>
            </a:r>
          </a:p>
          <a:p>
            <a:pPr lvl="1" eaLnBrk="1" hangingPunct="1">
              <a:buFont typeface="Wingdings" charset="2"/>
              <a:buChar char="§"/>
              <a:defRPr/>
            </a:pPr>
            <a:endParaRPr lang="en-US" altLang="en-US" sz="2000">
              <a:effectLst>
                <a:outerShdw blurRad="38100" dist="38100" dir="2700000" algn="tl">
                  <a:srgbClr val="808080"/>
                </a:outerShdw>
              </a:effectLst>
            </a:endParaRPr>
          </a:p>
          <a:p>
            <a:pPr lvl="1" eaLnBrk="1" hangingPunct="1">
              <a:buFont typeface="Wingdings" charset="2"/>
              <a:buNone/>
              <a:defRPr/>
            </a:pPr>
            <a:endParaRPr lang="en-US" altLang="en-US" sz="4400"/>
          </a:p>
        </p:txBody>
      </p:sp>
      <p:pic>
        <p:nvPicPr>
          <p:cNvPr id="33795" name="Picture 5" descr="Bungalow neighborhood">
            <a:extLst>
              <a:ext uri="{FF2B5EF4-FFF2-40B4-BE49-F238E27FC236}">
                <a16:creationId xmlns:a16="http://schemas.microsoft.com/office/drawing/2014/main" id="{7ED34B04-17BC-D647-A7E3-41AF7C2CA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371600"/>
            <a:ext cx="25908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Rectangle 8">
            <a:extLst>
              <a:ext uri="{FF2B5EF4-FFF2-40B4-BE49-F238E27FC236}">
                <a16:creationId xmlns:a16="http://schemas.microsoft.com/office/drawing/2014/main" id="{55A6DA5A-25EC-4A4E-BF33-B1AFF79972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3886" y="2235200"/>
            <a:ext cx="1847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FontTx/>
              <a:buNone/>
            </a:pPr>
            <a:endParaRPr lang="pt-BR" altLang="en-US" sz="2000"/>
          </a:p>
        </p:txBody>
      </p:sp>
      <p:pic>
        <p:nvPicPr>
          <p:cNvPr id="33797" name="Picture 10" descr="DSCN3102 (2)">
            <a:extLst>
              <a:ext uri="{FF2B5EF4-FFF2-40B4-BE49-F238E27FC236}">
                <a16:creationId xmlns:a16="http://schemas.microsoft.com/office/drawing/2014/main" id="{81EA7CBC-81D5-D549-B757-CE75182A7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819401"/>
            <a:ext cx="259080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Rectangle 3">
            <a:extLst>
              <a:ext uri="{FF2B5EF4-FFF2-40B4-BE49-F238E27FC236}">
                <a16:creationId xmlns:a16="http://schemas.microsoft.com/office/drawing/2014/main" id="{BCA890CF-F463-D949-94E0-0864A6D0BC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1371600"/>
            <a:ext cx="3124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SzPct val="50000"/>
              <a:buFont typeface="Arial Narrow" panose="020B0604020202020204" pitchFamily="34" charset="0"/>
              <a:buChar char="●"/>
            </a:pPr>
            <a:r>
              <a:rPr lang="en-US" altLang="en-US" sz="2000"/>
              <a:t>Preserve Neighborhoods</a:t>
            </a:r>
            <a:endParaRPr lang="en-US" altLang="en-US" sz="4800">
              <a:latin typeface="Tahoma" panose="020B0604030504040204" pitchFamily="34" charset="0"/>
            </a:endParaRPr>
          </a:p>
        </p:txBody>
      </p:sp>
      <p:sp>
        <p:nvSpPr>
          <p:cNvPr id="33799" name="Rectangle 3">
            <a:extLst>
              <a:ext uri="{FF2B5EF4-FFF2-40B4-BE49-F238E27FC236}">
                <a16:creationId xmlns:a16="http://schemas.microsoft.com/office/drawing/2014/main" id="{95260B95-2277-C445-84A4-2814358A97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4343400"/>
            <a:ext cx="3124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SzPct val="50000"/>
              <a:buFont typeface="Arial Narrow" panose="020B0604020202020204" pitchFamily="34" charset="0"/>
              <a:buChar char="●"/>
            </a:pPr>
            <a:r>
              <a:rPr lang="en-US" altLang="en-US" sz="2000"/>
              <a:t>Historic Preservation</a:t>
            </a:r>
          </a:p>
          <a:p>
            <a:pPr lvl="1" algn="ctr" eaLnBrk="1" hangingPunct="1">
              <a:buFont typeface="Wingdings" pitchFamily="2" charset="2"/>
              <a:buChar char="§"/>
            </a:pPr>
            <a:endParaRPr lang="en-US" altLang="en-US" sz="2000"/>
          </a:p>
          <a:p>
            <a:pPr algn="ctr" eaLnBrk="1" hangingPunct="1"/>
            <a:endParaRPr lang="en-US" altLang="en-US" sz="4800">
              <a:latin typeface="Tahoma" panose="020B0604030504040204" pitchFamily="34" charset="0"/>
            </a:endParaRPr>
          </a:p>
        </p:txBody>
      </p:sp>
      <p:pic>
        <p:nvPicPr>
          <p:cNvPr id="33800" name="Picture 9" descr="East Quad-Biscanye (26)">
            <a:extLst>
              <a:ext uri="{FF2B5EF4-FFF2-40B4-BE49-F238E27FC236}">
                <a16:creationId xmlns:a16="http://schemas.microsoft.com/office/drawing/2014/main" id="{1EF43F32-B567-114F-BAA4-3AAAD73CF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68"/>
          <a:stretch>
            <a:fillRect/>
          </a:stretch>
        </p:blipFill>
        <p:spPr bwMode="auto">
          <a:xfrm>
            <a:off x="6019800" y="4419600"/>
            <a:ext cx="2590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7633354"/>
      </p:ext>
    </p:extLst>
  </p:cSld>
  <p:clrMapOvr>
    <a:masterClrMapping/>
  </p:clrMapOvr>
  <p:transition advClick="0"/>
</p:sld>
</file>

<file path=ppt/theme/theme1.xml><?xml version="1.0" encoding="utf-8"?>
<a:theme xmlns:a="http://schemas.openxmlformats.org/drawingml/2006/main" name="8_Custom Design">
  <a:themeElements>
    <a:clrScheme name="8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8_Custom Design">
      <a:majorFont>
        <a:latin typeface="Arial Narrow"/>
        <a:ea typeface="ＭＳ Ｐゴシック"/>
        <a:cs typeface="ＭＳ Ｐゴシック"/>
      </a:majorFont>
      <a:minorFont>
        <a:latin typeface="Arial Narrow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8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628</Words>
  <Application>Microsoft Macintosh PowerPoint</Application>
  <PresentationFormat>Widescreen</PresentationFormat>
  <Paragraphs>190</Paragraphs>
  <Slides>24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ＭＳ Ｐゴシック</vt:lpstr>
      <vt:lpstr>Arial</vt:lpstr>
      <vt:lpstr>Arial Narrow</vt:lpstr>
      <vt:lpstr>Book Antiqua</vt:lpstr>
      <vt:lpstr>Calibri</vt:lpstr>
      <vt:lpstr>Tahoma</vt:lpstr>
      <vt:lpstr>Wingdings</vt:lpstr>
      <vt:lpstr>8_Custom Design</vt:lpstr>
      <vt:lpstr>Miami 21 First Decade in Action</vt:lpstr>
      <vt:lpstr>DISTRICTS &amp; NEIGHBORHOODS</vt:lpstr>
      <vt:lpstr>PowerPoint Presentation</vt:lpstr>
      <vt:lpstr>WHY MIAMI 21?</vt:lpstr>
      <vt:lpstr>COMPLEXITY OF EXISTING ZONING</vt:lpstr>
      <vt:lpstr>SMART GROWTH PRINCIPLES</vt:lpstr>
      <vt:lpstr>MIAMI 21 VISION STRUCTURE</vt:lpstr>
      <vt:lpstr>Conservation  and  Development  (finishing school for the older adolescent)</vt:lpstr>
      <vt:lpstr>MIAMI 21: CONSERVATION</vt:lpstr>
      <vt:lpstr>MIAMI 21: DEVELOPMENT</vt:lpstr>
      <vt:lpstr>TRANSFORMING COMMERCIAL CORRIDORS TO TRANSIT-ORIENTED NODES  OF DENSITY</vt:lpstr>
      <vt:lpstr>PowerPoint Presentation</vt:lpstr>
      <vt:lpstr>PowerPoint Presentation</vt:lpstr>
      <vt:lpstr>PowerPoint Presentation</vt:lpstr>
      <vt:lpstr>PEDESTRIAN FRIENDLY FRONTAGES</vt:lpstr>
      <vt:lpstr>PowerPoint Presentation</vt:lpstr>
      <vt:lpstr>SUMMARY OF TRANSECT ZONES &amp; CONVERSON</vt:lpstr>
      <vt:lpstr>SMARTCODE TAILORED FOR MIAMI</vt:lpstr>
      <vt:lpstr>TRANSITIONS ACROSS THE TRANSECT</vt:lpstr>
      <vt:lpstr>PowerPoint Presentation</vt:lpstr>
      <vt:lpstr>PUBLIC BENEFITS</vt:lpstr>
      <vt:lpstr>SPECIAL AREA PLANS</vt:lpstr>
      <vt:lpstr>MIAMI 21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Miami 21: A Form-Based Zoning Code for the City of Miami</dc:title>
  <dc:creator>Elizabeth  Plater-Zyberk</dc:creator>
  <cp:lastModifiedBy>Elizabeth  Plater-Zyberk</cp:lastModifiedBy>
  <cp:revision>16</cp:revision>
  <dcterms:created xsi:type="dcterms:W3CDTF">2019-04-26T21:14:52Z</dcterms:created>
  <dcterms:modified xsi:type="dcterms:W3CDTF">2019-04-27T02:33:53Z</dcterms:modified>
</cp:coreProperties>
</file>