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7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7" r:id="rId2"/>
  </p:sldMasterIdLst>
  <p:notesMasterIdLst>
    <p:notesMasterId r:id="rId40"/>
  </p:notesMasterIdLst>
  <p:sldIdLst>
    <p:sldId id="256" r:id="rId3"/>
    <p:sldId id="460" r:id="rId4"/>
    <p:sldId id="258" r:id="rId5"/>
    <p:sldId id="265" r:id="rId6"/>
    <p:sldId id="266" r:id="rId7"/>
    <p:sldId id="277" r:id="rId8"/>
    <p:sldId id="311" r:id="rId9"/>
    <p:sldId id="312" r:id="rId10"/>
    <p:sldId id="313" r:id="rId11"/>
    <p:sldId id="320" r:id="rId12"/>
    <p:sldId id="321" r:id="rId13"/>
    <p:sldId id="322" r:id="rId14"/>
    <p:sldId id="323" r:id="rId15"/>
    <p:sldId id="283" r:id="rId16"/>
    <p:sldId id="284" r:id="rId17"/>
    <p:sldId id="292" r:id="rId18"/>
    <p:sldId id="307" r:id="rId19"/>
    <p:sldId id="324" r:id="rId20"/>
    <p:sldId id="336" r:id="rId21"/>
    <p:sldId id="335" r:id="rId22"/>
    <p:sldId id="337" r:id="rId23"/>
    <p:sldId id="339" r:id="rId24"/>
    <p:sldId id="325" r:id="rId25"/>
    <p:sldId id="326" r:id="rId26"/>
    <p:sldId id="330" r:id="rId27"/>
    <p:sldId id="329" r:id="rId28"/>
    <p:sldId id="331" r:id="rId29"/>
    <p:sldId id="332" r:id="rId30"/>
    <p:sldId id="263" r:id="rId31"/>
    <p:sldId id="271" r:id="rId32"/>
    <p:sldId id="333" r:id="rId33"/>
    <p:sldId id="334" r:id="rId34"/>
    <p:sldId id="387" r:id="rId35"/>
    <p:sldId id="459" r:id="rId36"/>
    <p:sldId id="456" r:id="rId37"/>
    <p:sldId id="444" r:id="rId38"/>
    <p:sldId id="319" r:id="rId39"/>
  </p:sldIdLst>
  <p:sldSz cx="9144000" cy="5143500" type="screen16x9"/>
  <p:notesSz cx="6858000" cy="9144000"/>
  <p:embeddedFontLst>
    <p:embeddedFont>
      <p:font typeface="Abril Fatface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Garamond" panose="02020404030301010803" pitchFamily="18" charset="0"/>
      <p:regular r:id="rId46"/>
      <p:bold r:id="rId47"/>
      <p:italic r:id="rId48"/>
    </p:embeddedFont>
    <p:embeddedFont>
      <p:font typeface="Gill Sans MT" panose="020B0502020104020203" pitchFamily="34" charset="0"/>
      <p:regular r:id="rId49"/>
      <p:bold r:id="rId50"/>
      <p:italic r:id="rId51"/>
      <p:boldItalic r:id="rId52"/>
    </p:embeddedFont>
    <p:embeddedFont>
      <p:font typeface="Lucida Sans" panose="020B0602030504020204" pitchFamily="34" charset="0"/>
      <p:regular r:id="rId53"/>
      <p:bold r:id="rId54"/>
      <p:italic r:id="rId55"/>
      <p:boldItalic r:id="rId56"/>
    </p:embeddedFont>
    <p:embeddedFont>
      <p:font typeface="Roboto" panose="020B0604020202020204" charset="0"/>
      <p:regular r:id="rId57"/>
      <p:bold r:id="rId58"/>
      <p:italic r:id="rId59"/>
      <p:boldItalic r:id="rId60"/>
    </p:embeddedFont>
    <p:embeddedFont>
      <p:font typeface="Roboto Light" panose="020B060402020202020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110" d="100"/>
          <a:sy n="110" d="100"/>
        </p:scale>
        <p:origin x="60" y="53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2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c17d3d2f2_1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c17d3d2f2_1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14D1F-BA3E-4CA6-A009-BFC0069C42E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03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638608DD-64AF-456D-93A4-3E2DFDF18D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20BD3B65-DCCA-470A-B645-B8EF6842D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**</a:t>
            </a: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8AEC12A7-0B4C-4C32-9EF6-8F45A27162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AF04B0-FD56-4609-9B0A-624FF2A949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B1B2A2BE-09CF-4F3A-9D14-31AB42790D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20668BF2-225A-4214-B45A-BEA6F2075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0743C26D-441B-4A27-A82A-FF3FE279AF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1F7BAC-576A-4B51-9179-F80EE7B918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>
            <a:extLst>
              <a:ext uri="{FF2B5EF4-FFF2-40B4-BE49-F238E27FC236}">
                <a16:creationId xmlns:a16="http://schemas.microsoft.com/office/drawing/2014/main" id="{F719E19D-93CA-474D-A654-7451D1A348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>
            <a:extLst>
              <a:ext uri="{FF2B5EF4-FFF2-40B4-BE49-F238E27FC236}">
                <a16:creationId xmlns:a16="http://schemas.microsoft.com/office/drawing/2014/main" id="{5B36A530-7718-42E9-90AF-98B3F6BA37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38671EFC-5A96-47DE-8E9E-823EBC7AB2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70C952-A8AD-4BAE-8582-A09C59B1B3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B738BCBA-EE78-4CA4-B689-A77A555314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E548E72C-1E85-4B01-ADB2-2C0DFDCFC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8D77BCE6-DB3D-457E-9F58-D43FCC041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DD7D0-840F-4157-A0DD-C07C6D215F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f19541ce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3f19541ce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14D1F-BA3E-4CA6-A009-BFC0069C42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7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f4493b49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f4493b49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a6052ac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a6052ac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f31cafab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f31cafab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per capita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c17d3d2f2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c17d3d2f2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25832d32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25832d32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f26603d2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f26603d2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25832d32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25832d32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U.S. Census </a:t>
            </a:r>
            <a:endParaRPr/>
          </a:p>
          <a:p>
            <a:pPr marL="0" lvl="0" indent="0" algn="l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i="1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46" b="0" i="1">
                <a:solidFill>
                  <a:srgbClr val="4D797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638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46" b="0" i="1">
                <a:solidFill>
                  <a:srgbClr val="4D797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363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4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4800600"/>
            <a:ext cx="9144000" cy="342900"/>
          </a:xfrm>
          <a:solidFill>
            <a:schemeClr val="bg1"/>
          </a:solidFill>
        </p:spPr>
        <p:txBody>
          <a:bodyPr/>
          <a:lstStyle>
            <a:lvl1pPr algn="r">
              <a:buNone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207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4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4800600"/>
            <a:ext cx="9144000" cy="342900"/>
          </a:xfrm>
          <a:solidFill>
            <a:schemeClr val="bg1"/>
          </a:solidFill>
        </p:spPr>
        <p:txBody>
          <a:bodyPr/>
          <a:lstStyle>
            <a:lvl1pPr algn="r">
              <a:buNone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30737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66786-3B99-4C9D-A433-060760331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F6945-D189-4D97-8598-46415C9B4B41}" type="datetime1">
              <a:rPr lang="en-US"/>
              <a:pPr>
                <a:defRPr/>
              </a:pPr>
              <a:t>4/27/2019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AF08B-E9DD-494F-A243-909C391F1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128C4-DCCD-4B6B-9DB6-EAEBA486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00B3A-04BF-40FD-82D2-779994967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8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A911C-9A75-4BA5-B3C7-DB76CFC59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00763-AE1C-4D62-A269-FC4E86463FFF}" type="datetime1">
              <a:rPr lang="en-US"/>
              <a:pPr>
                <a:defRPr/>
              </a:pPr>
              <a:t>4/27/2019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D46C6-609B-4835-A949-0C27610B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94847-C23C-4F4F-8A4D-060B88C20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73A3A-75D6-410B-A4E6-8BF79B047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25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82D59-15E5-4006-A74B-B94B221C7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6D166-884B-41AF-B885-BE3583F81AFB}" type="datetime1">
              <a:rPr lang="en-US"/>
              <a:pPr>
                <a:defRPr/>
              </a:pPr>
              <a:t>4/27/2019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92014-FD5D-47A6-BCE6-7021C929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0A782-769F-4F4B-A43A-24EF5D589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D8459-D76D-4A10-8FA3-F7719F328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08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FDD94F-839D-4BD4-BCC2-19F48929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E965C-3396-4303-AB83-FC909C712B4F}" type="datetime1">
              <a:rPr lang="en-US"/>
              <a:pPr>
                <a:defRPr/>
              </a:pPr>
              <a:t>4/27/2019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1F25F7-7E54-4B82-92DF-ABD2ECE07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CB5C94-E0E3-4BC6-9F58-D8C03A65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7F1EF-301E-4250-8D35-929785CBF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79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A54D63A-7565-4218-8E91-240D5CA7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6A617-0DD0-48D6-840E-588D34EC0529}" type="datetime1">
              <a:rPr lang="en-US"/>
              <a:pPr>
                <a:defRPr/>
              </a:pPr>
              <a:t>4/27/2019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C459E0A-3EB8-431A-8183-0B6BDADA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71851C-331D-45C9-8532-5DAA2D5C2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41CF8-A3D5-49AF-9290-72E344763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0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3D213E-30AE-4810-856E-6CE464071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AEC85-7A7A-4E61-9A52-9DBB388AAF49}" type="datetime1">
              <a:rPr lang="en-US"/>
              <a:pPr>
                <a:defRPr/>
              </a:pPr>
              <a:t>4/27/2019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92B431-3833-492A-AB82-57BEDC360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D2C1779-4DC8-4EFA-AFFD-F01B1078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F4D45-906F-442D-BCA5-093DB3895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1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D1B964-715A-4ECD-8BC3-B35E636D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B68AA-4723-4620-93D4-851B70D4A0F6}" type="datetime1">
              <a:rPr lang="en-US"/>
              <a:pPr>
                <a:defRPr/>
              </a:pPr>
              <a:t>4/27/2019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0735A4-945E-478D-ACD2-8449A32A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717853-9C84-498E-9FBD-B13EEB5C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8B2F7-624C-4295-A9BA-345F218C9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95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68849E-0607-4F50-8C34-DCEA572DF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579EB-B6EC-4338-A9C0-A821FD2A1E4C}" type="datetime1">
              <a:rPr lang="en-US"/>
              <a:pPr>
                <a:defRPr/>
              </a:pPr>
              <a:t>4/27/2019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0FC4FC-A4DD-4C72-BEF6-64C55F206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34B5DE-16DA-4BBA-A1AE-A4B071469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E5ACB-A4BE-4185-801F-41C98F61B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26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543A4B-240C-4E91-911A-94B39456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5805A-B45E-494D-9929-5C74F3273D41}" type="datetime1">
              <a:rPr lang="en-US"/>
              <a:pPr>
                <a:defRPr/>
              </a:pPr>
              <a:t>4/27/2019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DF9416-65AC-4739-AE0E-EA702CF1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983552-2401-41F1-9993-F5064FF7C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7A4C4-6A68-467E-BFBA-EDB02FBB5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97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66D71-EAEE-441F-BB37-D40112DD4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169F8-9CF4-4AF6-9FAA-B13584FF348F}" type="datetime1">
              <a:rPr lang="en-US"/>
              <a:pPr>
                <a:defRPr/>
              </a:pPr>
              <a:t>4/27/2019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AF699-A192-44E5-83A0-E7460A02C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795BF-6078-45B7-92B3-9E5F645E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9E9CE-BE93-449F-B028-998BF1CE7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80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C5624-8D6D-4572-AAFC-873879D6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58551-5DA8-4B6B-8E5C-14BDECE367FF}" type="datetime1">
              <a:rPr lang="en-US"/>
              <a:pPr>
                <a:defRPr/>
              </a:pPr>
              <a:t>4/27/2019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94CFA-09B6-4C95-9714-D510F668F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D9D0A-1E9F-455C-8D99-8209DAB7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687D8-8339-403E-841E-7F2B79B9C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786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4" r:id="rId9"/>
    <p:sldLayoutId id="2147483665" r:id="rId10"/>
    <p:sldLayoutId id="2147483666" r:id="rId11"/>
    <p:sldLayoutId id="2147483679" r:id="rId12"/>
    <p:sldLayoutId id="214748368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70DB365-590A-4621-87A2-2D32AD331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6556B81-B857-499A-95BF-ED865EBEF7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23EBE-E74A-4F4F-ACA1-846CD12F9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D2C82C-2AE7-4C6B-8A4F-FA86F3901593}" type="datetime1">
              <a:rPr lang="en-US"/>
              <a:pPr>
                <a:defRPr/>
              </a:pPr>
              <a:t>4/27/2019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C511F-F7FC-481E-9D03-C301AA95B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E84D4-6ABF-4442-A33B-223BB2E5B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C28A0F-CBFB-4439-B010-A5FADA89C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7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451" b="1910"/>
          <a:stretch/>
        </p:blipFill>
        <p:spPr>
          <a:xfrm>
            <a:off x="0" y="497125"/>
            <a:ext cx="9143999" cy="278174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7"/>
          <p:cNvSpPr txBox="1">
            <a:spLocks noGrp="1"/>
          </p:cNvSpPr>
          <p:nvPr>
            <p:ph type="ctrTitle" idx="4294967295"/>
          </p:nvPr>
        </p:nvSpPr>
        <p:spPr>
          <a:xfrm>
            <a:off x="1211125" y="2630750"/>
            <a:ext cx="6333900" cy="556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FFFFFF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cxnSp>
        <p:nvCxnSpPr>
          <p:cNvPr id="73" name="Google Shape;73;p17"/>
          <p:cNvCxnSpPr/>
          <p:nvPr/>
        </p:nvCxnSpPr>
        <p:spPr>
          <a:xfrm>
            <a:off x="3414775" y="3799400"/>
            <a:ext cx="1926600" cy="252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4" name="Google Shape;74;p1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675" y="4539775"/>
            <a:ext cx="1194099" cy="3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7"/>
          <p:cNvSpPr txBox="1"/>
          <p:nvPr/>
        </p:nvSpPr>
        <p:spPr>
          <a:xfrm>
            <a:off x="940714" y="3394025"/>
            <a:ext cx="7440189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434343"/>
                </a:solidFill>
                <a:latin typeface="Roboto Light"/>
                <a:ea typeface="Roboto Light"/>
                <a:sym typeface="Roboto Light"/>
              </a:rPr>
              <a:t>The Ebb and Flow of </a:t>
            </a:r>
            <a:r>
              <a:rPr lang="en-US" sz="2400">
                <a:solidFill>
                  <a:srgbClr val="434343"/>
                </a:solidFill>
                <a:latin typeface="Roboto Light"/>
                <a:ea typeface="Roboto Light"/>
                <a:sym typeface="Roboto Light"/>
              </a:rPr>
              <a:t>Miami 21 in </a:t>
            </a:r>
            <a:r>
              <a:rPr lang="en-US" sz="2400" dirty="0">
                <a:solidFill>
                  <a:srgbClr val="434343"/>
                </a:solidFill>
                <a:latin typeface="Roboto Light"/>
                <a:ea typeface="Roboto Light"/>
                <a:sym typeface="Roboto Light"/>
              </a:rPr>
              <a:t>Downtown</a:t>
            </a:r>
            <a:endParaRPr sz="2400" dirty="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" y="3051"/>
            <a:ext cx="9132725" cy="513867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4" name="object 4"/>
          <p:cNvSpPr txBox="1"/>
          <p:nvPr/>
        </p:nvSpPr>
        <p:spPr>
          <a:xfrm>
            <a:off x="7085129" y="2346088"/>
            <a:ext cx="1094024" cy="104899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  <a:tabLst>
                <a:tab pos="834657" algn="l"/>
              </a:tabLst>
            </a:pPr>
            <a:r>
              <a:rPr sz="599" spc="-50" dirty="0">
                <a:solidFill>
                  <a:srgbClr val="0A0A0A"/>
                </a:solidFill>
                <a:latin typeface="Times New Roman"/>
                <a:cs typeface="Times New Roman"/>
              </a:rPr>
              <a:t>Palmetto	</a:t>
            </a:r>
            <a:r>
              <a:rPr sz="599" spc="-45" dirty="0">
                <a:solidFill>
                  <a:srgbClr val="0A0A0A"/>
                </a:solidFill>
                <a:latin typeface="Times New Roman"/>
                <a:cs typeface="Times New Roman"/>
              </a:rPr>
              <a:t>Nll'thside</a:t>
            </a:r>
            <a:endParaRPr sz="599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8234" y="2444243"/>
            <a:ext cx="43127" cy="89529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499" spc="-30" dirty="0">
                <a:solidFill>
                  <a:srgbClr val="5D7E2D"/>
                </a:solidFill>
              </a:rPr>
              <a:t>-</a:t>
            </a:r>
            <a:endParaRPr sz="499"/>
          </a:p>
        </p:txBody>
      </p:sp>
      <p:sp>
        <p:nvSpPr>
          <p:cNvPr id="6" name="object 6"/>
          <p:cNvSpPr txBox="1"/>
          <p:nvPr/>
        </p:nvSpPr>
        <p:spPr>
          <a:xfrm>
            <a:off x="7131215" y="2464330"/>
            <a:ext cx="884733" cy="12795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749" spc="130" dirty="0">
                <a:solidFill>
                  <a:srgbClr val="8CC63F"/>
                </a:solidFill>
                <a:latin typeface="Times New Roman"/>
                <a:cs typeface="Times New Roman"/>
              </a:rPr>
              <a:t>--..</a:t>
            </a:r>
            <a:r>
              <a:rPr sz="749" spc="130" dirty="0">
                <a:solidFill>
                  <a:srgbClr val="242321"/>
                </a:solidFill>
                <a:latin typeface="Times New Roman"/>
                <a:cs typeface="Times New Roman"/>
              </a:rPr>
              <a:t>@ </a:t>
            </a:r>
            <a:r>
              <a:rPr sz="749" spc="-104" baseline="44444" dirty="0">
                <a:solidFill>
                  <a:srgbClr val="0A0A0A"/>
                </a:solidFill>
              </a:rPr>
              <a:t>Hi</a:t>
            </a:r>
            <a:r>
              <a:rPr sz="749" spc="-104" baseline="44444" dirty="0">
                <a:solidFill>
                  <a:srgbClr val="242321"/>
                </a:solidFill>
              </a:rPr>
              <a:t>a </a:t>
            </a:r>
            <a:r>
              <a:rPr sz="749" spc="-104" baseline="44444" dirty="0">
                <a:solidFill>
                  <a:srgbClr val="0A0A0A"/>
                </a:solidFill>
              </a:rPr>
              <a:t>l•</a:t>
            </a:r>
            <a:r>
              <a:rPr sz="749" spc="-70" dirty="0">
                <a:solidFill>
                  <a:srgbClr val="383838"/>
                </a:solidFill>
              </a:rPr>
              <a:t>®</a:t>
            </a:r>
            <a:r>
              <a:rPr sz="749" spc="45" dirty="0">
                <a:solidFill>
                  <a:srgbClr val="383838"/>
                </a:solidFill>
              </a:rPr>
              <a:t> </a:t>
            </a:r>
            <a:r>
              <a:rPr sz="499" spc="-20" dirty="0">
                <a:solidFill>
                  <a:srgbClr val="0A0A0A"/>
                </a:solidFill>
              </a:rPr>
              <a:t>Tri-Rail</a:t>
            </a:r>
            <a:r>
              <a:rPr sz="749" spc="-30" baseline="44444" dirty="0">
                <a:solidFill>
                  <a:srgbClr val="4F6B2A"/>
                </a:solidFill>
              </a:rPr>
              <a:t>®t,</a:t>
            </a:r>
            <a:r>
              <a:rPr sz="499" spc="-20" dirty="0">
                <a:solidFill>
                  <a:srgbClr val="8CC63F"/>
                </a:solidFill>
              </a:rPr>
              <a:t>•</a:t>
            </a:r>
            <a:endParaRPr sz="499"/>
          </a:p>
        </p:txBody>
      </p:sp>
      <p:sp>
        <p:nvSpPr>
          <p:cNvPr id="7" name="object 7"/>
          <p:cNvSpPr txBox="1"/>
          <p:nvPr/>
        </p:nvSpPr>
        <p:spPr>
          <a:xfrm>
            <a:off x="7208663" y="2577998"/>
            <a:ext cx="334232" cy="104899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599" spc="-60" dirty="0">
                <a:solidFill>
                  <a:srgbClr val="0A0A0A"/>
                </a:solidFill>
                <a:latin typeface="Times New Roman"/>
                <a:cs typeface="Times New Roman"/>
              </a:rPr>
              <a:t>Okeechobee</a:t>
            </a:r>
            <a:endParaRPr sz="599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55013" y="2552568"/>
            <a:ext cx="757889" cy="135639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799" spc="-25" dirty="0">
                <a:solidFill>
                  <a:srgbClr val="242321"/>
                </a:solidFill>
              </a:rPr>
              <a:t>® </a:t>
            </a:r>
            <a:r>
              <a:rPr sz="599" spc="-75" dirty="0">
                <a:solidFill>
                  <a:srgbClr val="0A0A0A"/>
                </a:solidFill>
                <a:latin typeface="Times New Roman"/>
                <a:cs typeface="Times New Roman"/>
              </a:rPr>
              <a:t>Dr. </a:t>
            </a:r>
            <a:r>
              <a:rPr sz="549" b="1" spc="-35" dirty="0">
                <a:solidFill>
                  <a:srgbClr val="0A0A0A"/>
                </a:solidFill>
              </a:rPr>
              <a:t>Marlin </a:t>
            </a:r>
            <a:r>
              <a:rPr sz="599" spc="-55" dirty="0">
                <a:solidFill>
                  <a:srgbClr val="0A0A0A"/>
                </a:solidFill>
                <a:latin typeface="Times New Roman"/>
                <a:cs typeface="Times New Roman"/>
              </a:rPr>
              <a:t>IJJ!her </a:t>
            </a:r>
            <a:r>
              <a:rPr sz="599" spc="-85" dirty="0">
                <a:solidFill>
                  <a:srgbClr val="0A0A0A"/>
                </a:solidFill>
                <a:latin typeface="Times New Roman"/>
                <a:cs typeface="Times New Roman"/>
              </a:rPr>
              <a:t>King</a:t>
            </a:r>
            <a:r>
              <a:rPr sz="599" spc="-60" dirty="0">
                <a:solidFill>
                  <a:srgbClr val="0A0A0A"/>
                </a:solidFill>
                <a:latin typeface="Times New Roman"/>
                <a:cs typeface="Times New Roman"/>
              </a:rPr>
              <a:t> </a:t>
            </a:r>
            <a:r>
              <a:rPr sz="599" spc="-55" dirty="0">
                <a:solidFill>
                  <a:srgbClr val="0A0A0A"/>
                </a:solidFill>
                <a:latin typeface="Times New Roman"/>
                <a:cs typeface="Times New Roman"/>
              </a:rPr>
              <a:t>Jr</a:t>
            </a:r>
            <a:r>
              <a:rPr sz="599" spc="-55" dirty="0">
                <a:solidFill>
                  <a:srgbClr val="383838"/>
                </a:solidFill>
                <a:latin typeface="Times New Roman"/>
                <a:cs typeface="Times New Roman"/>
              </a:rPr>
              <a:t>.</a:t>
            </a:r>
            <a:endParaRPr sz="599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52440" y="3046650"/>
            <a:ext cx="81814" cy="14332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849" spc="-30" dirty="0">
                <a:solidFill>
                  <a:srgbClr val="383838"/>
                </a:solidFill>
              </a:rPr>
              <a:t>0</a:t>
            </a:r>
            <a:endParaRPr sz="849"/>
          </a:p>
        </p:txBody>
      </p:sp>
      <p:sp>
        <p:nvSpPr>
          <p:cNvPr id="10" name="object 10"/>
          <p:cNvSpPr txBox="1"/>
          <p:nvPr/>
        </p:nvSpPr>
        <p:spPr>
          <a:xfrm>
            <a:off x="7621578" y="3142770"/>
            <a:ext cx="356430" cy="226642"/>
          </a:xfrm>
          <a:prstGeom prst="rect">
            <a:avLst/>
          </a:prstGeom>
        </p:spPr>
        <p:txBody>
          <a:bodyPr vert="horz" wrap="square" lIns="0" tIns="26637" rIns="0" bIns="0" rtlCol="0">
            <a:spAutoFit/>
          </a:bodyPr>
          <a:lstStyle/>
          <a:p>
            <a:pPr marL="12685" marR="5074" indent="6342" algn="ctr">
              <a:lnSpc>
                <a:spcPct val="83500"/>
              </a:lnSpc>
              <a:spcBef>
                <a:spcPts val="210"/>
              </a:spcBef>
            </a:pPr>
            <a:r>
              <a:rPr sz="549" b="1" spc="-60" dirty="0">
                <a:solidFill>
                  <a:srgbClr val="0A0A0A"/>
                </a:solidFill>
              </a:rPr>
              <a:t>Miami  </a:t>
            </a:r>
            <a:r>
              <a:rPr sz="499" b="1" spc="-35" dirty="0">
                <a:solidFill>
                  <a:srgbClr val="0A0A0A"/>
                </a:solidFill>
              </a:rPr>
              <a:t>International  </a:t>
            </a:r>
            <a:r>
              <a:rPr sz="499" spc="-10" dirty="0">
                <a:solidFill>
                  <a:srgbClr val="0A0A0A"/>
                </a:solidFill>
              </a:rPr>
              <a:t>Airport</a:t>
            </a:r>
            <a:endParaRPr sz="499"/>
          </a:p>
        </p:txBody>
      </p:sp>
      <p:sp>
        <p:nvSpPr>
          <p:cNvPr id="11" name="object 11"/>
          <p:cNvSpPr/>
          <p:nvPr/>
        </p:nvSpPr>
        <p:spPr>
          <a:xfrm>
            <a:off x="7322547" y="4888439"/>
            <a:ext cx="3171" cy="51372"/>
          </a:xfrm>
          <a:custGeom>
            <a:avLst/>
            <a:gdLst/>
            <a:ahLst/>
            <a:cxnLst/>
            <a:rect l="l" t="t" r="r" b="b"/>
            <a:pathLst>
              <a:path w="3175" h="51435">
                <a:moveTo>
                  <a:pt x="0" y="0"/>
                </a:moveTo>
                <a:lnTo>
                  <a:pt x="3052" y="0"/>
                </a:lnTo>
                <a:lnTo>
                  <a:pt x="3052" y="51411"/>
                </a:lnTo>
                <a:lnTo>
                  <a:pt x="0" y="51411"/>
                </a:lnTo>
                <a:lnTo>
                  <a:pt x="0" y="0"/>
                </a:lnTo>
                <a:close/>
              </a:path>
            </a:pathLst>
          </a:custGeom>
          <a:solidFill>
            <a:srgbClr val="E2DFD1"/>
          </a:solidFill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12" name="object 12"/>
          <p:cNvSpPr txBox="1"/>
          <p:nvPr/>
        </p:nvSpPr>
        <p:spPr>
          <a:xfrm>
            <a:off x="7026509" y="4726982"/>
            <a:ext cx="714763" cy="268972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1219"/>
              </a:lnSpc>
              <a:spcBef>
                <a:spcPts val="100"/>
              </a:spcBef>
              <a:tabLst>
                <a:tab pos="237205" algn="l"/>
              </a:tabLst>
            </a:pPr>
            <a:r>
              <a:rPr sz="1049" spc="-15" dirty="0">
                <a:solidFill>
                  <a:srgbClr val="4D4D4B"/>
                </a:solidFill>
              </a:rPr>
              <a:t>S	</a:t>
            </a:r>
            <a:r>
              <a:rPr sz="1049" spc="55" dirty="0">
                <a:solidFill>
                  <a:srgbClr val="0A0A0A"/>
                </a:solidFill>
              </a:rPr>
              <a:t>3·M</a:t>
            </a:r>
            <a:r>
              <a:rPr sz="1049" spc="-220" dirty="0">
                <a:solidFill>
                  <a:srgbClr val="0A0A0A"/>
                </a:solidFill>
              </a:rPr>
              <a:t> </a:t>
            </a:r>
            <a:r>
              <a:rPr sz="1049" spc="-145" dirty="0">
                <a:solidFill>
                  <a:srgbClr val="242321"/>
                </a:solidFill>
              </a:rPr>
              <a:t>l!l</a:t>
            </a:r>
            <a:r>
              <a:rPr sz="1049" spc="-145" dirty="0">
                <a:solidFill>
                  <a:srgbClr val="4D4D4B"/>
                </a:solidFill>
              </a:rPr>
              <a:t>.</a:t>
            </a:r>
            <a:r>
              <a:rPr sz="1049" spc="-145" dirty="0">
                <a:solidFill>
                  <a:srgbClr val="242321"/>
                </a:solidFill>
              </a:rPr>
              <a:t>lj </a:t>
            </a:r>
            <a:r>
              <a:rPr sz="400" spc="20" dirty="0">
                <a:solidFill>
                  <a:srgbClr val="383838"/>
                </a:solidFill>
              </a:rPr>
              <a:t>·I!]</a:t>
            </a:r>
            <a:endParaRPr sz="400"/>
          </a:p>
          <a:p>
            <a:pPr marL="49471">
              <a:lnSpc>
                <a:spcPts val="260"/>
              </a:lnSpc>
            </a:pPr>
            <a:r>
              <a:rPr sz="300" spc="10" dirty="0">
                <a:solidFill>
                  <a:srgbClr val="4D4D4B"/>
                </a:solidFill>
                <a:latin typeface="Times New Roman"/>
                <a:cs typeface="Times New Roman"/>
              </a:rPr>
              <a:t>Cl•..• </a:t>
            </a:r>
            <a:r>
              <a:rPr sz="300" spc="20" dirty="0">
                <a:solidFill>
                  <a:srgbClr val="4D4D4B"/>
                </a:solidFill>
                <a:latin typeface="Times New Roman"/>
                <a:cs typeface="Times New Roman"/>
              </a:rPr>
              <a:t>• </a:t>
            </a:r>
            <a:r>
              <a:rPr sz="300" spc="-35" dirty="0">
                <a:solidFill>
                  <a:srgbClr val="4D4D4B"/>
                </a:solidFill>
                <a:latin typeface="Times New Roman"/>
                <a:cs typeface="Times New Roman"/>
              </a:rPr>
              <a:t>OJTDO</a:t>
            </a:r>
            <a:r>
              <a:rPr sz="300" spc="-35" dirty="0">
                <a:solidFill>
                  <a:srgbClr val="AAACAC"/>
                </a:solidFill>
                <a:latin typeface="Times New Roman"/>
                <a:cs typeface="Times New Roman"/>
              </a:rPr>
              <a:t>,</a:t>
            </a:r>
            <a:r>
              <a:rPr sz="300" spc="-35" dirty="0">
                <a:solidFill>
                  <a:srgbClr val="727066"/>
                </a:solidFill>
                <a:latin typeface="Times New Roman"/>
                <a:cs typeface="Times New Roman"/>
              </a:rPr>
              <a:t>I</a:t>
            </a:r>
            <a:r>
              <a:rPr sz="300" spc="-35" dirty="0">
                <a:solidFill>
                  <a:srgbClr val="4D4D4B"/>
                </a:solidFill>
                <a:latin typeface="Times New Roman"/>
                <a:cs typeface="Times New Roman"/>
              </a:rPr>
              <a:t>• </a:t>
            </a:r>
            <a:r>
              <a:rPr sz="300" spc="-20" dirty="0">
                <a:solidFill>
                  <a:srgbClr val="727066"/>
                </a:solidFill>
                <a:latin typeface="Times New Roman"/>
                <a:cs typeface="Times New Roman"/>
              </a:rPr>
              <a:t>•</a:t>
            </a:r>
            <a:r>
              <a:rPr sz="300" spc="-20" dirty="0">
                <a:solidFill>
                  <a:srgbClr val="4D4D4B"/>
                </a:solidFill>
                <a:latin typeface="Times New Roman"/>
                <a:cs typeface="Times New Roman"/>
              </a:rPr>
              <a:t>• </a:t>
            </a:r>
            <a:r>
              <a:rPr sz="300" spc="-5" dirty="0">
                <a:solidFill>
                  <a:srgbClr val="4D4D4B"/>
                </a:solidFill>
                <a:latin typeface="Times New Roman"/>
                <a:cs typeface="Times New Roman"/>
              </a:rPr>
              <a:t>...</a:t>
            </a:r>
            <a:r>
              <a:rPr sz="300" spc="35" dirty="0">
                <a:solidFill>
                  <a:srgbClr val="4D4D4B"/>
                </a:solidFill>
                <a:latin typeface="Times New Roman"/>
                <a:cs typeface="Times New Roman"/>
              </a:rPr>
              <a:t> </a:t>
            </a:r>
            <a:r>
              <a:rPr sz="300" spc="-5" dirty="0">
                <a:solidFill>
                  <a:srgbClr val="4D4D4B"/>
                </a:solidFill>
                <a:latin typeface="Times New Roman"/>
                <a:cs typeface="Times New Roman"/>
              </a:rPr>
              <a:t>.,</a:t>
            </a:r>
            <a:endParaRPr sz="300">
              <a:latin typeface="Times New Roman"/>
              <a:cs typeface="Times New Roman"/>
            </a:endParaRPr>
          </a:p>
          <a:p>
            <a:pPr marL="45031">
              <a:lnSpc>
                <a:spcPts val="534"/>
              </a:lnSpc>
            </a:pPr>
            <a:r>
              <a:rPr sz="499" spc="45" dirty="0">
                <a:solidFill>
                  <a:srgbClr val="383838"/>
                </a:solidFill>
              </a:rPr>
              <a:t>......</a:t>
            </a:r>
            <a:r>
              <a:rPr sz="499" u="sng" spc="45" dirty="0">
                <a:solidFill>
                  <a:srgbClr val="383838"/>
                </a:solidFill>
                <a:uFill>
                  <a:solidFill>
                    <a:srgbClr val="373737"/>
                  </a:solidFill>
                </a:uFill>
              </a:rPr>
              <a:t> </a:t>
            </a:r>
            <a:r>
              <a:rPr sz="499" spc="60" dirty="0">
                <a:solidFill>
                  <a:srgbClr val="383838"/>
                </a:solidFill>
              </a:rPr>
              <a:t>._,.,_ </a:t>
            </a:r>
            <a:r>
              <a:rPr sz="499" spc="-50" dirty="0">
                <a:solidFill>
                  <a:srgbClr val="242321"/>
                </a:solidFill>
              </a:rPr>
              <a:t>GI</a:t>
            </a:r>
            <a:r>
              <a:rPr sz="499" spc="10" dirty="0">
                <a:solidFill>
                  <a:srgbClr val="242321"/>
                </a:solidFill>
              </a:rPr>
              <a:t> </a:t>
            </a:r>
            <a:r>
              <a:rPr sz="499" spc="-10" dirty="0">
                <a:solidFill>
                  <a:srgbClr val="383838"/>
                </a:solidFill>
              </a:rPr>
              <a:t>•.</a:t>
            </a:r>
            <a:endParaRPr sz="499"/>
          </a:p>
        </p:txBody>
      </p:sp>
      <p:sp>
        <p:nvSpPr>
          <p:cNvPr id="13" name="object 13"/>
          <p:cNvSpPr txBox="1"/>
          <p:nvPr/>
        </p:nvSpPr>
        <p:spPr>
          <a:xfrm>
            <a:off x="8501757" y="3527252"/>
            <a:ext cx="223244" cy="9721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549" spc="-40" dirty="0">
                <a:solidFill>
                  <a:srgbClr val="0A0A0A"/>
                </a:solidFill>
              </a:rPr>
              <a:t>Bricla!II</a:t>
            </a:r>
            <a:endParaRPr sz="549"/>
          </a:p>
        </p:txBody>
      </p:sp>
      <p:sp>
        <p:nvSpPr>
          <p:cNvPr id="14" name="object 14"/>
          <p:cNvSpPr txBox="1"/>
          <p:nvPr/>
        </p:nvSpPr>
        <p:spPr>
          <a:xfrm>
            <a:off x="8057423" y="4553558"/>
            <a:ext cx="899320" cy="66603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  <a:tabLst>
                <a:tab pos="246719" algn="l"/>
              </a:tabLst>
            </a:pPr>
            <a:r>
              <a:rPr sz="350" spc="-15" dirty="0">
                <a:solidFill>
                  <a:srgbClr val="4D4D4B"/>
                </a:solidFill>
                <a:latin typeface="Times New Roman"/>
                <a:cs typeface="Times New Roman"/>
              </a:rPr>
              <a:t>i'I     </a:t>
            </a:r>
            <a:r>
              <a:rPr sz="350" spc="20" dirty="0">
                <a:solidFill>
                  <a:srgbClr val="4D4D4B"/>
                </a:solidFill>
                <a:latin typeface="Times New Roman"/>
                <a:cs typeface="Times New Roman"/>
              </a:rPr>
              <a:t> </a:t>
            </a:r>
            <a:r>
              <a:rPr sz="350" spc="-15" dirty="0">
                <a:solidFill>
                  <a:srgbClr val="F6931C"/>
                </a:solidFill>
                <a:latin typeface="Times New Roman"/>
                <a:cs typeface="Times New Roman"/>
              </a:rPr>
              <a:t>-	</a:t>
            </a:r>
            <a:r>
              <a:rPr sz="350" dirty="0">
                <a:solidFill>
                  <a:srgbClr val="383838"/>
                </a:solidFill>
                <a:latin typeface="Times New Roman"/>
                <a:cs typeface="Times New Roman"/>
              </a:rPr>
              <a:t>O•Hae </a:t>
            </a:r>
            <a:r>
              <a:rPr sz="350" spc="-55" dirty="0">
                <a:solidFill>
                  <a:srgbClr val="383838"/>
                </a:solidFill>
                <a:latin typeface="Times New Roman"/>
                <a:cs typeface="Times New Roman"/>
              </a:rPr>
              <a:t>U111( </a:t>
            </a:r>
            <a:r>
              <a:rPr sz="350" spc="5" dirty="0">
                <a:solidFill>
                  <a:srgbClr val="383838"/>
                </a:solidFill>
                <a:latin typeface="Times New Roman"/>
                <a:cs typeface="Times New Roman"/>
              </a:rPr>
              <a:t>0edellnd </a:t>
            </a:r>
            <a:r>
              <a:rPr sz="350" spc="-10" dirty="0">
                <a:solidFill>
                  <a:srgbClr val="383838"/>
                </a:solidFill>
                <a:latin typeface="Times New Roman"/>
                <a:cs typeface="Times New Roman"/>
              </a:rPr>
              <a:t>Sou </a:t>
            </a:r>
            <a:r>
              <a:rPr sz="350" spc="-20" dirty="0">
                <a:solidFill>
                  <a:srgbClr val="383838"/>
                </a:solidFill>
                <a:latin typeface="Times New Roman"/>
                <a:cs typeface="Times New Roman"/>
              </a:rPr>
              <a:t>thl</a:t>
            </a:r>
            <a:r>
              <a:rPr sz="35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350" spc="-105" dirty="0">
                <a:solidFill>
                  <a:srgbClr val="383838"/>
                </a:solidFill>
                <a:latin typeface="Times New Roman"/>
                <a:cs typeface="Times New Roman"/>
              </a:rPr>
              <a:t>&lt;&gt;</a:t>
            </a:r>
            <a:r>
              <a:rPr sz="350" spc="-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350" spc="-50" dirty="0">
                <a:solidFill>
                  <a:srgbClr val="383838"/>
                </a:solidFill>
                <a:latin typeface="Times New Roman"/>
                <a:cs typeface="Times New Roman"/>
              </a:rPr>
              <a:t>MIA)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49041" y="4544404"/>
            <a:ext cx="969718" cy="158565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  <a:tabLst>
                <a:tab pos="254964" algn="l"/>
              </a:tabLst>
            </a:pPr>
            <a:r>
              <a:rPr sz="1423" spc="-82" baseline="-17543" dirty="0">
                <a:solidFill>
                  <a:srgbClr val="383838"/>
                </a:solidFill>
                <a:latin typeface="Times New Roman"/>
                <a:cs typeface="Times New Roman"/>
              </a:rPr>
              <a:t>i  </a:t>
            </a:r>
            <a:r>
              <a:rPr sz="1423" spc="-52" baseline="-17543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350" spc="-25" dirty="0">
                <a:solidFill>
                  <a:srgbClr val="8CC63F"/>
                </a:solidFill>
                <a:latin typeface="Times New Roman"/>
                <a:cs typeface="Times New Roman"/>
              </a:rPr>
              <a:t>-	</a:t>
            </a:r>
            <a:r>
              <a:rPr sz="350" spc="-65" dirty="0">
                <a:solidFill>
                  <a:srgbClr val="383838"/>
                </a:solidFill>
                <a:latin typeface="Times New Roman"/>
                <a:cs typeface="Times New Roman"/>
              </a:rPr>
              <a:t>G1&lt;1., </a:t>
            </a:r>
            <a:r>
              <a:rPr sz="350" spc="-60" dirty="0">
                <a:solidFill>
                  <a:srgbClr val="383838"/>
                </a:solidFill>
                <a:latin typeface="Times New Roman"/>
                <a:cs typeface="Times New Roman"/>
              </a:rPr>
              <a:t>Lir1e </a:t>
            </a:r>
            <a:r>
              <a:rPr sz="350" spc="-25" dirty="0">
                <a:solidFill>
                  <a:srgbClr val="383838"/>
                </a:solidFill>
                <a:latin typeface="Times New Roman"/>
                <a:cs typeface="Times New Roman"/>
              </a:rPr>
              <a:t>(?almeHo </a:t>
            </a:r>
            <a:r>
              <a:rPr sz="350" spc="-5" dirty="0">
                <a:solidFill>
                  <a:srgbClr val="383838"/>
                </a:solidFill>
                <a:latin typeface="Times New Roman"/>
                <a:cs typeface="Times New Roman"/>
              </a:rPr>
              <a:t>to </a:t>
            </a:r>
            <a:r>
              <a:rPr sz="350" spc="-20" dirty="0">
                <a:solidFill>
                  <a:srgbClr val="383838"/>
                </a:solidFill>
                <a:latin typeface="Times New Roman"/>
                <a:cs typeface="Times New Roman"/>
              </a:rPr>
              <a:t>llllde </a:t>
            </a:r>
            <a:r>
              <a:rPr sz="350" spc="-5" dirty="0">
                <a:solidFill>
                  <a:srgbClr val="383838"/>
                </a:solidFill>
                <a:latin typeface="Times New Roman"/>
                <a:cs typeface="Times New Roman"/>
              </a:rPr>
              <a:t>llndS</a:t>
            </a:r>
            <a:r>
              <a:rPr sz="3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350" spc="-35" dirty="0">
                <a:solidFill>
                  <a:srgbClr val="383838"/>
                </a:solidFill>
                <a:latin typeface="Times New Roman"/>
                <a:cs typeface="Times New Roman"/>
              </a:rPr>
              <a:t>01Jth)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75396" y="4674599"/>
            <a:ext cx="859364" cy="297150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39323">
              <a:lnSpc>
                <a:spcPts val="624"/>
              </a:lnSpc>
              <a:spcBef>
                <a:spcPts val="100"/>
              </a:spcBef>
            </a:pPr>
            <a:r>
              <a:rPr sz="549" spc="60" dirty="0">
                <a:solidFill>
                  <a:srgbClr val="4D4D4B"/>
                </a:solidFill>
                <a:latin typeface="Times New Roman"/>
                <a:cs typeface="Times New Roman"/>
              </a:rPr>
              <a:t>Qsi.m</a:t>
            </a:r>
            <a:endParaRPr sz="549">
              <a:latin typeface="Times New Roman"/>
              <a:cs typeface="Times New Roman"/>
            </a:endParaRPr>
          </a:p>
          <a:p>
            <a:pPr marL="12685">
              <a:lnSpc>
                <a:spcPts val="864"/>
              </a:lnSpc>
            </a:pPr>
            <a:r>
              <a:rPr sz="749" spc="-35" dirty="0">
                <a:solidFill>
                  <a:srgbClr val="383838"/>
                </a:solidFill>
              </a:rPr>
              <a:t>® </a:t>
            </a:r>
            <a:r>
              <a:rPr sz="300" spc="20" dirty="0">
                <a:solidFill>
                  <a:srgbClr val="383838"/>
                </a:solidFill>
              </a:rPr>
              <a:t>Stat.lanw</a:t>
            </a:r>
            <a:r>
              <a:rPr sz="300" spc="65" dirty="0">
                <a:solidFill>
                  <a:srgbClr val="383838"/>
                </a:solidFill>
              </a:rPr>
              <a:t> </a:t>
            </a:r>
            <a:r>
              <a:rPr sz="300" spc="15" dirty="0">
                <a:solidFill>
                  <a:srgbClr val="383838"/>
                </a:solidFill>
              </a:rPr>
              <a:t>hParklll!lFllciitin</a:t>
            </a:r>
            <a:endParaRPr sz="300"/>
          </a:p>
          <a:p>
            <a:pPr marL="130653">
              <a:spcBef>
                <a:spcPts val="340"/>
              </a:spcBef>
            </a:pPr>
            <a:r>
              <a:rPr sz="350" spc="-5" dirty="0">
                <a:solidFill>
                  <a:srgbClr val="4D4D4B"/>
                </a:solidFill>
                <a:latin typeface="Times New Roman"/>
                <a:cs typeface="Times New Roman"/>
              </a:rPr>
              <a:t>Stat </a:t>
            </a:r>
            <a:r>
              <a:rPr sz="350" spc="-20" dirty="0">
                <a:solidFill>
                  <a:srgbClr val="4D4D4B"/>
                </a:solidFill>
                <a:latin typeface="Times New Roman"/>
                <a:cs typeface="Times New Roman"/>
              </a:rPr>
              <a:t>ioi,·d </a:t>
            </a:r>
            <a:r>
              <a:rPr sz="350" spc="-10" dirty="0">
                <a:solidFill>
                  <a:srgbClr val="4D4D4B"/>
                </a:solidFill>
                <a:latin typeface="Times New Roman"/>
                <a:cs typeface="Times New Roman"/>
              </a:rPr>
              <a:t>hOvuri9 </a:t>
            </a:r>
            <a:r>
              <a:rPr sz="350" spc="-30" dirty="0">
                <a:solidFill>
                  <a:srgbClr val="4D4D4B"/>
                </a:solidFill>
                <a:latin typeface="Times New Roman"/>
                <a:cs typeface="Times New Roman"/>
              </a:rPr>
              <a:t>hVl.ori9 </a:t>
            </a:r>
            <a:r>
              <a:rPr sz="350" spc="-20" dirty="0">
                <a:solidFill>
                  <a:srgbClr val="4D4D4B"/>
                </a:solidFill>
                <a:latin typeface="Times New Roman"/>
                <a:cs typeface="Times New Roman"/>
              </a:rPr>
              <a:t>•Tfflfl</a:t>
            </a:r>
            <a:r>
              <a:rPr sz="350" spc="-40" dirty="0">
                <a:solidFill>
                  <a:srgbClr val="4D4D4B"/>
                </a:solidFill>
                <a:latin typeface="Times New Roman"/>
                <a:cs typeface="Times New Roman"/>
              </a:rPr>
              <a:t> </a:t>
            </a:r>
            <a:r>
              <a:rPr sz="350" spc="-5" dirty="0">
                <a:solidFill>
                  <a:srgbClr val="4D4D4B"/>
                </a:solidFill>
                <a:latin typeface="Times New Roman"/>
                <a:cs typeface="Times New Roman"/>
              </a:rPr>
              <a:t>Pwkl'\t</a:t>
            </a:r>
            <a:endParaRPr sz="350">
              <a:latin typeface="Times New Roman"/>
              <a:cs typeface="Times New Roman"/>
            </a:endParaRPr>
          </a:p>
        </p:txBody>
      </p:sp>
      <p:pic>
        <p:nvPicPr>
          <p:cNvPr id="3074" name="Picture 2" descr="Select Metrorail Station">
            <a:extLst>
              <a:ext uri="{FF2B5EF4-FFF2-40B4-BE49-F238E27FC236}">
                <a16:creationId xmlns:a16="http://schemas.microsoft.com/office/drawing/2014/main" id="{09CD6DF6-99C3-4CC2-A60D-824935A1D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2354" y="1466928"/>
            <a:ext cx="2276008" cy="388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282;p41">
            <a:extLst>
              <a:ext uri="{FF2B5EF4-FFF2-40B4-BE49-F238E27FC236}">
                <a16:creationId xmlns:a16="http://schemas.microsoft.com/office/drawing/2014/main" id="{95483F44-B70F-43C1-9387-1840A8F5EFC5}"/>
              </a:ext>
            </a:extLst>
          </p:cNvPr>
          <p:cNvSpPr txBox="1">
            <a:spLocks/>
          </p:cNvSpPr>
          <p:nvPr/>
        </p:nvSpPr>
        <p:spPr>
          <a:xfrm>
            <a:off x="197458" y="243157"/>
            <a:ext cx="1691854" cy="481800"/>
          </a:xfrm>
          <a:prstGeom prst="rect">
            <a:avLst/>
          </a:prstGeom>
          <a:solidFill>
            <a:schemeClr val="tx2">
              <a:lumMod val="75000"/>
              <a:alpha val="56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>
                <a:solidFill>
                  <a:srgbClr val="FFFF00"/>
                </a:solidFill>
                <a:latin typeface="Roboto Light"/>
                <a:ea typeface="Roboto Light"/>
                <a:cs typeface="Roboto Light"/>
                <a:sym typeface="Roboto Light"/>
              </a:rPr>
              <a:t>MetroRail</a:t>
            </a:r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" y="3051"/>
            <a:ext cx="9132725" cy="307281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3" name="object 3"/>
          <p:cNvSpPr/>
          <p:nvPr/>
        </p:nvSpPr>
        <p:spPr>
          <a:xfrm>
            <a:off x="5637" y="3091120"/>
            <a:ext cx="9010776" cy="205060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4" name="object 4"/>
          <p:cNvSpPr/>
          <p:nvPr/>
        </p:nvSpPr>
        <p:spPr>
          <a:xfrm>
            <a:off x="8339689" y="3991296"/>
            <a:ext cx="0" cy="598701"/>
          </a:xfrm>
          <a:custGeom>
            <a:avLst/>
            <a:gdLst/>
            <a:ahLst/>
            <a:cxnLst/>
            <a:rect l="l" t="t" r="r" b="b"/>
            <a:pathLst>
              <a:path h="599439">
                <a:moveTo>
                  <a:pt x="0" y="598822"/>
                </a:moveTo>
                <a:lnTo>
                  <a:pt x="0" y="0"/>
                </a:lnTo>
              </a:path>
            </a:pathLst>
          </a:custGeom>
          <a:ln w="213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5" name="object 5"/>
          <p:cNvSpPr/>
          <p:nvPr/>
        </p:nvSpPr>
        <p:spPr>
          <a:xfrm>
            <a:off x="8546973" y="3063656"/>
            <a:ext cx="0" cy="464247"/>
          </a:xfrm>
          <a:custGeom>
            <a:avLst/>
            <a:gdLst/>
            <a:ahLst/>
            <a:cxnLst/>
            <a:rect l="l" t="t" r="r" b="b"/>
            <a:pathLst>
              <a:path h="464820">
                <a:moveTo>
                  <a:pt x="0" y="464393"/>
                </a:moveTo>
                <a:lnTo>
                  <a:pt x="0" y="0"/>
                </a:lnTo>
              </a:path>
            </a:pathLst>
          </a:custGeom>
          <a:ln w="33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6" name="object 6"/>
          <p:cNvSpPr/>
          <p:nvPr/>
        </p:nvSpPr>
        <p:spPr>
          <a:xfrm>
            <a:off x="8775594" y="3490858"/>
            <a:ext cx="0" cy="427462"/>
          </a:xfrm>
          <a:custGeom>
            <a:avLst/>
            <a:gdLst/>
            <a:ahLst/>
            <a:cxnLst/>
            <a:rect l="l" t="t" r="r" b="b"/>
            <a:pathLst>
              <a:path h="427989">
                <a:moveTo>
                  <a:pt x="0" y="427730"/>
                </a:moveTo>
                <a:lnTo>
                  <a:pt x="0" y="0"/>
                </a:lnTo>
              </a:path>
            </a:pathLst>
          </a:custGeom>
          <a:ln w="30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7" name="object 7"/>
          <p:cNvSpPr/>
          <p:nvPr/>
        </p:nvSpPr>
        <p:spPr>
          <a:xfrm>
            <a:off x="8001326" y="3091119"/>
            <a:ext cx="564453" cy="0"/>
          </a:xfrm>
          <a:custGeom>
            <a:avLst/>
            <a:gdLst/>
            <a:ahLst/>
            <a:cxnLst/>
            <a:rect l="l" t="t" r="r" b="b"/>
            <a:pathLst>
              <a:path w="565150">
                <a:moveTo>
                  <a:pt x="0" y="0"/>
                </a:moveTo>
                <a:lnTo>
                  <a:pt x="564631" y="0"/>
                </a:lnTo>
              </a:path>
            </a:pathLst>
          </a:custGeom>
          <a:ln w="274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8" name="object 8"/>
          <p:cNvSpPr txBox="1"/>
          <p:nvPr/>
        </p:nvSpPr>
        <p:spPr>
          <a:xfrm>
            <a:off x="6915549" y="3130056"/>
            <a:ext cx="957668" cy="11258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649" spc="35" dirty="0">
                <a:solidFill>
                  <a:srgbClr val="030303"/>
                </a:solidFill>
              </a:rPr>
              <a:t>MIAMI-DADE</a:t>
            </a:r>
            <a:r>
              <a:rPr sz="649" spc="-35" dirty="0">
                <a:solidFill>
                  <a:srgbClr val="030303"/>
                </a:solidFill>
              </a:rPr>
              <a:t> </a:t>
            </a:r>
            <a:r>
              <a:rPr sz="649" spc="10" dirty="0">
                <a:solidFill>
                  <a:srgbClr val="030303"/>
                </a:solidFill>
              </a:rPr>
              <a:t>TRANSIT</a:t>
            </a:r>
            <a:endParaRPr sz="649"/>
          </a:p>
        </p:txBody>
      </p:sp>
      <p:sp>
        <p:nvSpPr>
          <p:cNvPr id="9" name="object 9"/>
          <p:cNvSpPr txBox="1"/>
          <p:nvPr/>
        </p:nvSpPr>
        <p:spPr>
          <a:xfrm>
            <a:off x="6909567" y="3205834"/>
            <a:ext cx="952593" cy="219981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1348" b="1" spc="-25" dirty="0">
                <a:solidFill>
                  <a:srgbClr val="030303"/>
                </a:solidFill>
              </a:rPr>
              <a:t>Metr</a:t>
            </a:r>
            <a:r>
              <a:rPr sz="1348" b="1" spc="20" dirty="0">
                <a:solidFill>
                  <a:srgbClr val="030303"/>
                </a:solidFill>
              </a:rPr>
              <a:t>o</a:t>
            </a:r>
            <a:r>
              <a:rPr sz="1348" b="1" spc="-80" dirty="0">
                <a:solidFill>
                  <a:srgbClr val="030303"/>
                </a:solidFill>
              </a:rPr>
              <a:t>mover</a:t>
            </a:r>
            <a:endParaRPr sz="1348"/>
          </a:p>
        </p:txBody>
      </p:sp>
      <p:sp>
        <p:nvSpPr>
          <p:cNvPr id="10" name="object 10"/>
          <p:cNvSpPr txBox="1"/>
          <p:nvPr/>
        </p:nvSpPr>
        <p:spPr>
          <a:xfrm>
            <a:off x="8082381" y="3109458"/>
            <a:ext cx="381164" cy="153698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564"/>
              </a:lnSpc>
              <a:spcBef>
                <a:spcPts val="100"/>
              </a:spcBef>
            </a:pPr>
            <a:r>
              <a:rPr sz="499" spc="-5" dirty="0">
                <a:solidFill>
                  <a:srgbClr val="1C1C1C"/>
                </a:solidFill>
              </a:rPr>
              <a:t>Wllkl</a:t>
            </a:r>
            <a:r>
              <a:rPr sz="499" spc="-5" dirty="0">
                <a:solidFill>
                  <a:srgbClr val="3D3D3B"/>
                </a:solidFill>
              </a:rPr>
              <a:t>e</a:t>
            </a:r>
            <a:r>
              <a:rPr sz="499" spc="-65" dirty="0">
                <a:solidFill>
                  <a:srgbClr val="3D3D3B"/>
                </a:solidFill>
              </a:rPr>
              <a:t> </a:t>
            </a:r>
            <a:r>
              <a:rPr sz="499" spc="-15" dirty="0">
                <a:solidFill>
                  <a:srgbClr val="030303"/>
                </a:solidFill>
              </a:rPr>
              <a:t>D</a:t>
            </a:r>
            <a:r>
              <a:rPr sz="499" spc="-15" dirty="0">
                <a:solidFill>
                  <a:srgbClr val="2D2D2B"/>
                </a:solidFill>
              </a:rPr>
              <a:t>.</a:t>
            </a:r>
            <a:endParaRPr sz="499"/>
          </a:p>
          <a:p>
            <a:pPr marL="14586">
              <a:lnSpc>
                <a:spcPts val="504"/>
              </a:lnSpc>
            </a:pPr>
            <a:r>
              <a:rPr sz="449" spc="5" dirty="0">
                <a:solidFill>
                  <a:srgbClr val="1C1C1C"/>
                </a:solidFill>
              </a:rPr>
              <a:t>Ferguson</a:t>
            </a:r>
            <a:r>
              <a:rPr sz="449" spc="5" dirty="0">
                <a:solidFill>
                  <a:srgbClr val="3D3D3B"/>
                </a:solidFill>
              </a:rPr>
              <a:t>,</a:t>
            </a:r>
            <a:r>
              <a:rPr sz="449" spc="-30" dirty="0">
                <a:solidFill>
                  <a:srgbClr val="3D3D3B"/>
                </a:solidFill>
              </a:rPr>
              <a:t> </a:t>
            </a:r>
            <a:r>
              <a:rPr sz="449" spc="5" dirty="0">
                <a:solidFill>
                  <a:srgbClr val="1C1C1C"/>
                </a:solidFill>
              </a:rPr>
              <a:t>Jr.</a:t>
            </a:r>
            <a:endParaRPr sz="449"/>
          </a:p>
        </p:txBody>
      </p:sp>
      <p:sp>
        <p:nvSpPr>
          <p:cNvPr id="11" name="object 11"/>
          <p:cNvSpPr txBox="1"/>
          <p:nvPr/>
        </p:nvSpPr>
        <p:spPr>
          <a:xfrm>
            <a:off x="8070631" y="3332214"/>
            <a:ext cx="357064" cy="89529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499" spc="-20" dirty="0">
                <a:solidFill>
                  <a:srgbClr val="1C1C1C"/>
                </a:solidFill>
              </a:rPr>
              <a:t>Government</a:t>
            </a:r>
            <a:endParaRPr sz="499"/>
          </a:p>
        </p:txBody>
      </p:sp>
      <p:sp>
        <p:nvSpPr>
          <p:cNvPr id="12" name="object 12"/>
          <p:cNvSpPr txBox="1"/>
          <p:nvPr/>
        </p:nvSpPr>
        <p:spPr>
          <a:xfrm>
            <a:off x="8071178" y="3380530"/>
            <a:ext cx="206121" cy="104899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599" spc="-35" dirty="0">
                <a:solidFill>
                  <a:srgbClr val="1C1C1C"/>
                </a:solidFill>
                <a:latin typeface="Times New Roman"/>
                <a:cs typeface="Times New Roman"/>
              </a:rPr>
              <a:t>Center</a:t>
            </a:r>
            <a:endParaRPr sz="599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75439" y="3376715"/>
            <a:ext cx="1241163" cy="219981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  <a:tabLst>
                <a:tab pos="870809" algn="l"/>
              </a:tabLst>
            </a:pPr>
            <a:r>
              <a:rPr sz="1348" b="1" spc="-70" dirty="0">
                <a:solidFill>
                  <a:srgbClr val="030303"/>
                </a:solidFill>
              </a:rPr>
              <a:t>System	</a:t>
            </a:r>
            <a:r>
              <a:rPr sz="749" b="1" spc="-82" baseline="5555" dirty="0">
                <a:solidFill>
                  <a:srgbClr val="939390"/>
                </a:solidFill>
                <a:latin typeface="Times New Roman"/>
                <a:cs typeface="Times New Roman"/>
              </a:rPr>
              <a:t>DOWNTOWN</a:t>
            </a:r>
            <a:endParaRPr sz="749" baseline="5555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732515" y="2809391"/>
            <a:ext cx="241002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12" y="0"/>
                </a:lnTo>
              </a:path>
            </a:pathLst>
          </a:custGeom>
          <a:ln w="54993">
            <a:solidFill>
              <a:srgbClr val="E4E4E1"/>
            </a:solidFill>
          </a:ln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15" name="object 15"/>
          <p:cNvSpPr/>
          <p:nvPr/>
        </p:nvSpPr>
        <p:spPr>
          <a:xfrm>
            <a:off x="8665934" y="2871545"/>
            <a:ext cx="375456" cy="0"/>
          </a:xfrm>
          <a:custGeom>
            <a:avLst/>
            <a:gdLst/>
            <a:ahLst/>
            <a:cxnLst/>
            <a:rect l="l" t="t" r="r" b="b"/>
            <a:pathLst>
              <a:path w="375920">
                <a:moveTo>
                  <a:pt x="0" y="0"/>
                </a:moveTo>
                <a:lnTo>
                  <a:pt x="375403" y="0"/>
                </a:lnTo>
              </a:path>
            </a:pathLst>
          </a:custGeom>
          <a:ln w="69468">
            <a:solidFill>
              <a:srgbClr val="E4E4E1"/>
            </a:solidFill>
          </a:ln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16" name="object 16"/>
          <p:cNvSpPr/>
          <p:nvPr/>
        </p:nvSpPr>
        <p:spPr>
          <a:xfrm>
            <a:off x="8704620" y="2999707"/>
            <a:ext cx="345014" cy="0"/>
          </a:xfrm>
          <a:custGeom>
            <a:avLst/>
            <a:gdLst/>
            <a:ahLst/>
            <a:cxnLst/>
            <a:rect l="l" t="t" r="r" b="b"/>
            <a:pathLst>
              <a:path w="345440">
                <a:moveTo>
                  <a:pt x="0" y="0"/>
                </a:moveTo>
                <a:lnTo>
                  <a:pt x="344984" y="0"/>
                </a:lnTo>
              </a:path>
            </a:pathLst>
          </a:custGeom>
          <a:ln w="69468">
            <a:solidFill>
              <a:srgbClr val="E4E4E1"/>
            </a:solidFill>
          </a:ln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17" name="object 17"/>
          <p:cNvSpPr/>
          <p:nvPr/>
        </p:nvSpPr>
        <p:spPr>
          <a:xfrm>
            <a:off x="8814563" y="3090124"/>
            <a:ext cx="192168" cy="0"/>
          </a:xfrm>
          <a:custGeom>
            <a:avLst/>
            <a:gdLst/>
            <a:ahLst/>
            <a:cxnLst/>
            <a:rect l="l" t="t" r="r" b="b"/>
            <a:pathLst>
              <a:path w="192404">
                <a:moveTo>
                  <a:pt x="0" y="0"/>
                </a:moveTo>
                <a:lnTo>
                  <a:pt x="192279" y="0"/>
                </a:lnTo>
              </a:path>
            </a:pathLst>
          </a:custGeom>
          <a:ln w="54993">
            <a:solidFill>
              <a:srgbClr val="E4E4E1"/>
            </a:solidFill>
          </a:ln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18" name="object 18"/>
          <p:cNvSpPr txBox="1"/>
          <p:nvPr/>
        </p:nvSpPr>
        <p:spPr>
          <a:xfrm>
            <a:off x="8526556" y="2706921"/>
            <a:ext cx="544158" cy="431901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524"/>
              </a:lnSpc>
              <a:spcBef>
                <a:spcPts val="100"/>
              </a:spcBef>
            </a:pPr>
            <a:r>
              <a:rPr sz="449" spc="10" dirty="0">
                <a:solidFill>
                  <a:srgbClr val="1C1C1C"/>
                </a:solidFill>
              </a:rPr>
              <a:t>Park</a:t>
            </a:r>
            <a:r>
              <a:rPr sz="449" dirty="0">
                <a:solidFill>
                  <a:srgbClr val="1C1C1C"/>
                </a:solidFill>
              </a:rPr>
              <a:t> We</a:t>
            </a:r>
            <a:r>
              <a:rPr sz="449" dirty="0">
                <a:solidFill>
                  <a:srgbClr val="3D3D3B"/>
                </a:solidFill>
              </a:rPr>
              <a:t>s</a:t>
            </a:r>
            <a:r>
              <a:rPr sz="449" dirty="0">
                <a:solidFill>
                  <a:srgbClr val="1C1C1C"/>
                </a:solidFill>
              </a:rPr>
              <a:t>t</a:t>
            </a:r>
            <a:endParaRPr sz="449"/>
          </a:p>
          <a:p>
            <a:pPr marL="106552" algn="ctr">
              <a:lnSpc>
                <a:spcPts val="439"/>
              </a:lnSpc>
            </a:pPr>
            <a:r>
              <a:rPr sz="400" spc="-40" dirty="0">
                <a:solidFill>
                  <a:srgbClr val="A0A5A5"/>
                </a:solidFill>
                <a:latin typeface="Times New Roman"/>
                <a:cs typeface="Times New Roman"/>
              </a:rPr>
              <a:t>AMERICAN</a:t>
            </a:r>
            <a:endParaRPr sz="400">
              <a:latin typeface="Times New Roman"/>
              <a:cs typeface="Times New Roman"/>
            </a:endParaRPr>
          </a:p>
          <a:p>
            <a:pPr marL="109723" algn="ctr">
              <a:lnSpc>
                <a:spcPts val="454"/>
              </a:lnSpc>
            </a:pPr>
            <a:r>
              <a:rPr sz="400" spc="-30" dirty="0">
                <a:solidFill>
                  <a:srgbClr val="A0A5A5"/>
                </a:solidFill>
              </a:rPr>
              <a:t>AIRLINES</a:t>
            </a:r>
            <a:r>
              <a:rPr sz="400" spc="-40" dirty="0">
                <a:solidFill>
                  <a:srgbClr val="A0A5A5"/>
                </a:solidFill>
              </a:rPr>
              <a:t> ARENA</a:t>
            </a:r>
            <a:endParaRPr sz="400"/>
          </a:p>
          <a:p>
            <a:pPr marL="12685">
              <a:lnSpc>
                <a:spcPts val="524"/>
              </a:lnSpc>
              <a:spcBef>
                <a:spcPts val="25"/>
              </a:spcBef>
            </a:pPr>
            <a:r>
              <a:rPr sz="449" spc="15" dirty="0">
                <a:solidFill>
                  <a:srgbClr val="030303"/>
                </a:solidFill>
              </a:rPr>
              <a:t>F</a:t>
            </a:r>
            <a:r>
              <a:rPr sz="449" spc="15" dirty="0">
                <a:solidFill>
                  <a:srgbClr val="1C1C1C"/>
                </a:solidFill>
              </a:rPr>
              <a:t>reedom</a:t>
            </a:r>
            <a:r>
              <a:rPr sz="449" spc="-40" dirty="0">
                <a:solidFill>
                  <a:srgbClr val="1C1C1C"/>
                </a:solidFill>
              </a:rPr>
              <a:t> </a:t>
            </a:r>
            <a:r>
              <a:rPr sz="449" dirty="0">
                <a:solidFill>
                  <a:srgbClr val="1C1C1C"/>
                </a:solidFill>
              </a:rPr>
              <a:t>Tower</a:t>
            </a:r>
            <a:endParaRPr sz="449"/>
          </a:p>
          <a:p>
            <a:pPr marL="164902" algn="ctr">
              <a:lnSpc>
                <a:spcPts val="464"/>
              </a:lnSpc>
            </a:pPr>
            <a:r>
              <a:rPr sz="400" spc="-35" dirty="0">
                <a:solidFill>
                  <a:srgbClr val="A0A5A5"/>
                </a:solidFill>
              </a:rPr>
              <a:t>PORT </a:t>
            </a:r>
            <a:r>
              <a:rPr sz="400" spc="-20" dirty="0">
                <a:solidFill>
                  <a:srgbClr val="A0A5A5"/>
                </a:solidFill>
              </a:rPr>
              <a:t>OF</a:t>
            </a:r>
            <a:r>
              <a:rPr sz="400" spc="-80" dirty="0">
                <a:solidFill>
                  <a:srgbClr val="A0A5A5"/>
                </a:solidFill>
              </a:rPr>
              <a:t> </a:t>
            </a:r>
            <a:r>
              <a:rPr sz="400" spc="-15" dirty="0">
                <a:solidFill>
                  <a:srgbClr val="A0A5A5"/>
                </a:solidFill>
              </a:rPr>
              <a:t>MIAMI</a:t>
            </a:r>
            <a:endParaRPr sz="400"/>
          </a:p>
          <a:p>
            <a:pPr marL="227691" algn="ctr">
              <a:spcBef>
                <a:spcPts val="290"/>
              </a:spcBef>
            </a:pPr>
            <a:r>
              <a:rPr sz="400" spc="-35" dirty="0">
                <a:solidFill>
                  <a:srgbClr val="A0A5A5"/>
                </a:solidFill>
              </a:rPr>
              <a:t>BAYSIDE</a:t>
            </a:r>
            <a:endParaRPr sz="400"/>
          </a:p>
        </p:txBody>
      </p:sp>
      <p:sp>
        <p:nvSpPr>
          <p:cNvPr id="19" name="object 19"/>
          <p:cNvSpPr/>
          <p:nvPr/>
        </p:nvSpPr>
        <p:spPr>
          <a:xfrm>
            <a:off x="8738254" y="3152278"/>
            <a:ext cx="341843" cy="0"/>
          </a:xfrm>
          <a:custGeom>
            <a:avLst/>
            <a:gdLst/>
            <a:ahLst/>
            <a:cxnLst/>
            <a:rect l="l" t="t" r="r" b="b"/>
            <a:pathLst>
              <a:path w="342265">
                <a:moveTo>
                  <a:pt x="0" y="0"/>
                </a:moveTo>
                <a:lnTo>
                  <a:pt x="341831" y="0"/>
                </a:lnTo>
              </a:path>
            </a:pathLst>
          </a:custGeom>
          <a:ln w="69468">
            <a:solidFill>
              <a:srgbClr val="E4E4E1"/>
            </a:solidFill>
          </a:ln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20" name="object 20"/>
          <p:cNvSpPr txBox="1"/>
          <p:nvPr/>
        </p:nvSpPr>
        <p:spPr>
          <a:xfrm>
            <a:off x="8725572" y="3106917"/>
            <a:ext cx="369749" cy="74287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400" spc="-25" dirty="0">
                <a:solidFill>
                  <a:srgbClr val="A0A5A5"/>
                </a:solidFill>
              </a:rPr>
              <a:t>MARKETPLACE</a:t>
            </a:r>
            <a:endParaRPr sz="400"/>
          </a:p>
        </p:txBody>
      </p:sp>
      <p:sp>
        <p:nvSpPr>
          <p:cNvPr id="21" name="object 21"/>
          <p:cNvSpPr txBox="1"/>
          <p:nvPr/>
        </p:nvSpPr>
        <p:spPr>
          <a:xfrm>
            <a:off x="8561917" y="3201256"/>
            <a:ext cx="476296" cy="81845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449" spc="15" dirty="0">
                <a:solidFill>
                  <a:srgbClr val="1C1C1C"/>
                </a:solidFill>
              </a:rPr>
              <a:t>College</a:t>
            </a:r>
            <a:r>
              <a:rPr sz="449" spc="15" dirty="0">
                <a:solidFill>
                  <a:srgbClr val="3D3D3B"/>
                </a:solidFill>
              </a:rPr>
              <a:t>/</a:t>
            </a:r>
            <a:r>
              <a:rPr sz="449" spc="15" dirty="0">
                <a:solidFill>
                  <a:srgbClr val="1C1C1C"/>
                </a:solidFill>
              </a:rPr>
              <a:t>Bayside</a:t>
            </a:r>
            <a:endParaRPr sz="449"/>
          </a:p>
        </p:txBody>
      </p:sp>
      <p:sp>
        <p:nvSpPr>
          <p:cNvPr id="22" name="object 22"/>
          <p:cNvSpPr txBox="1"/>
          <p:nvPr/>
        </p:nvSpPr>
        <p:spPr>
          <a:xfrm>
            <a:off x="8566808" y="3387141"/>
            <a:ext cx="322816" cy="89529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499" spc="-5" dirty="0">
                <a:solidFill>
                  <a:srgbClr val="1C1C1C"/>
                </a:solidFill>
                <a:latin typeface="Times New Roman"/>
                <a:cs typeface="Times New Roman"/>
              </a:rPr>
              <a:t>Fi</a:t>
            </a:r>
            <a:r>
              <a:rPr sz="499" spc="-5" dirty="0">
                <a:solidFill>
                  <a:srgbClr val="3D3D3B"/>
                </a:solidFill>
                <a:latin typeface="Times New Roman"/>
                <a:cs typeface="Times New Roman"/>
              </a:rPr>
              <a:t>rst</a:t>
            </a:r>
            <a:r>
              <a:rPr sz="499" spc="-15" dirty="0">
                <a:solidFill>
                  <a:srgbClr val="3D3D3B"/>
                </a:solidFill>
                <a:latin typeface="Times New Roman"/>
                <a:cs typeface="Times New Roman"/>
              </a:rPr>
              <a:t> </a:t>
            </a:r>
            <a:r>
              <a:rPr sz="499" spc="10" dirty="0">
                <a:solidFill>
                  <a:srgbClr val="1C1C1C"/>
                </a:solidFill>
                <a:latin typeface="Times New Roman"/>
                <a:cs typeface="Times New Roman"/>
              </a:rPr>
              <a:t>Street</a:t>
            </a:r>
            <a:endParaRPr sz="499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851143" y="3497093"/>
            <a:ext cx="237831" cy="0"/>
          </a:xfrm>
          <a:custGeom>
            <a:avLst/>
            <a:gdLst/>
            <a:ahLst/>
            <a:cxnLst/>
            <a:rect l="l" t="t" r="r" b="b"/>
            <a:pathLst>
              <a:path w="238125">
                <a:moveTo>
                  <a:pt x="0" y="0"/>
                </a:moveTo>
                <a:lnTo>
                  <a:pt x="238060" y="0"/>
                </a:lnTo>
              </a:path>
            </a:pathLst>
          </a:custGeom>
          <a:ln w="69468">
            <a:solidFill>
              <a:srgbClr val="E4E4E1"/>
            </a:solidFill>
          </a:ln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24" name="object 24"/>
          <p:cNvSpPr txBox="1"/>
          <p:nvPr/>
        </p:nvSpPr>
        <p:spPr>
          <a:xfrm>
            <a:off x="8851143" y="3451730"/>
            <a:ext cx="240368" cy="74287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400" spc="-45" dirty="0">
                <a:solidFill>
                  <a:srgbClr val="A0A5A5"/>
                </a:solidFill>
              </a:rPr>
              <a:t>BAYFRONT</a:t>
            </a:r>
            <a:endParaRPr sz="400"/>
          </a:p>
        </p:txBody>
      </p:sp>
      <p:sp>
        <p:nvSpPr>
          <p:cNvPr id="25" name="object 25"/>
          <p:cNvSpPr/>
          <p:nvPr/>
        </p:nvSpPr>
        <p:spPr>
          <a:xfrm>
            <a:off x="8911905" y="3555070"/>
            <a:ext cx="119233" cy="0"/>
          </a:xfrm>
          <a:custGeom>
            <a:avLst/>
            <a:gdLst/>
            <a:ahLst/>
            <a:cxnLst/>
            <a:rect l="l" t="t" r="r" b="b"/>
            <a:pathLst>
              <a:path w="119379">
                <a:moveTo>
                  <a:pt x="0" y="0"/>
                </a:moveTo>
                <a:lnTo>
                  <a:pt x="119030" y="0"/>
                </a:lnTo>
              </a:path>
            </a:pathLst>
          </a:custGeom>
          <a:ln w="69468">
            <a:solidFill>
              <a:srgbClr val="E4E4E1"/>
            </a:solidFill>
          </a:ln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26" name="object 26"/>
          <p:cNvSpPr txBox="1"/>
          <p:nvPr/>
        </p:nvSpPr>
        <p:spPr>
          <a:xfrm>
            <a:off x="8911905" y="3531784"/>
            <a:ext cx="131917" cy="51233"/>
          </a:xfrm>
          <a:prstGeom prst="rect">
            <a:avLst/>
          </a:prstGeom>
          <a:solidFill>
            <a:srgbClr val="E4E4E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5"/>
              </a:lnSpc>
            </a:pPr>
            <a:r>
              <a:rPr sz="400" spc="-40" dirty="0">
                <a:solidFill>
                  <a:srgbClr val="A0A5A5"/>
                </a:solidFill>
              </a:rPr>
              <a:t>PARK</a:t>
            </a:r>
            <a:endParaRPr sz="400"/>
          </a:p>
        </p:txBody>
      </p:sp>
      <p:sp>
        <p:nvSpPr>
          <p:cNvPr id="27" name="object 27"/>
          <p:cNvSpPr txBox="1"/>
          <p:nvPr/>
        </p:nvSpPr>
        <p:spPr>
          <a:xfrm>
            <a:off x="8103243" y="3547595"/>
            <a:ext cx="504203" cy="286776"/>
          </a:xfrm>
          <a:prstGeom prst="rect">
            <a:avLst/>
          </a:prstGeom>
        </p:spPr>
        <p:txBody>
          <a:bodyPr vert="horz" wrap="square" lIns="0" tIns="50737" rIns="0" bIns="0" rtlCol="0">
            <a:spAutoFit/>
          </a:bodyPr>
          <a:lstStyle/>
          <a:p>
            <a:pPr marL="12685">
              <a:spcBef>
                <a:spcPts val="400"/>
              </a:spcBef>
            </a:pPr>
            <a:r>
              <a:rPr sz="449" spc="20" dirty="0">
                <a:solidFill>
                  <a:srgbClr val="1C1C1C"/>
                </a:solidFill>
              </a:rPr>
              <a:t>Miami</a:t>
            </a:r>
            <a:r>
              <a:rPr sz="449" spc="-30" dirty="0">
                <a:solidFill>
                  <a:srgbClr val="1C1C1C"/>
                </a:solidFill>
              </a:rPr>
              <a:t> </a:t>
            </a:r>
            <a:r>
              <a:rPr sz="449" spc="-5" dirty="0">
                <a:solidFill>
                  <a:srgbClr val="1C1C1C"/>
                </a:solidFill>
              </a:rPr>
              <a:t>Avenue</a:t>
            </a:r>
            <a:endParaRPr sz="449"/>
          </a:p>
          <a:p>
            <a:pPr marL="309508" marR="5074" indent="1268">
              <a:lnSpc>
                <a:spcPts val="508"/>
              </a:lnSpc>
              <a:spcBef>
                <a:spcPts val="345"/>
              </a:spcBef>
            </a:pPr>
            <a:r>
              <a:rPr sz="449" spc="10" dirty="0">
                <a:solidFill>
                  <a:srgbClr val="1C1C1C"/>
                </a:solidFill>
              </a:rPr>
              <a:t>Knight  </a:t>
            </a:r>
            <a:r>
              <a:rPr sz="449" spc="15" dirty="0">
                <a:solidFill>
                  <a:srgbClr val="1C1C1C"/>
                </a:solidFill>
              </a:rPr>
              <a:t>C</a:t>
            </a:r>
            <a:r>
              <a:rPr sz="449" dirty="0">
                <a:solidFill>
                  <a:srgbClr val="3D3D3B"/>
                </a:solidFill>
              </a:rPr>
              <a:t>e</a:t>
            </a:r>
            <a:r>
              <a:rPr sz="449" spc="15" dirty="0">
                <a:solidFill>
                  <a:srgbClr val="1C1C1C"/>
                </a:solidFill>
              </a:rPr>
              <a:t>n</a:t>
            </a:r>
            <a:r>
              <a:rPr sz="449" spc="25" dirty="0">
                <a:solidFill>
                  <a:srgbClr val="1C1C1C"/>
                </a:solidFill>
              </a:rPr>
              <a:t>t</a:t>
            </a:r>
            <a:r>
              <a:rPr sz="449" dirty="0">
                <a:solidFill>
                  <a:srgbClr val="3D3D3B"/>
                </a:solidFill>
              </a:rPr>
              <a:t>e</a:t>
            </a:r>
            <a:r>
              <a:rPr sz="449" spc="10" dirty="0">
                <a:solidFill>
                  <a:srgbClr val="1C1C1C"/>
                </a:solidFill>
              </a:rPr>
              <a:t>r</a:t>
            </a:r>
            <a:endParaRPr sz="449"/>
          </a:p>
        </p:txBody>
      </p:sp>
      <p:sp>
        <p:nvSpPr>
          <p:cNvPr id="28" name="object 28"/>
          <p:cNvSpPr txBox="1"/>
          <p:nvPr/>
        </p:nvSpPr>
        <p:spPr>
          <a:xfrm>
            <a:off x="8813383" y="3643715"/>
            <a:ext cx="254321" cy="146014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2685" marR="5074" indent="3171">
              <a:lnSpc>
                <a:spcPts val="508"/>
              </a:lnSpc>
              <a:spcBef>
                <a:spcPts val="140"/>
              </a:spcBef>
            </a:pPr>
            <a:r>
              <a:rPr sz="449" spc="5" dirty="0">
                <a:solidFill>
                  <a:srgbClr val="1C1C1C"/>
                </a:solidFill>
              </a:rPr>
              <a:t>Bayfront  Park</a:t>
            </a:r>
            <a:endParaRPr sz="449"/>
          </a:p>
        </p:txBody>
      </p:sp>
      <p:sp>
        <p:nvSpPr>
          <p:cNvPr id="29" name="object 29"/>
          <p:cNvSpPr txBox="1"/>
          <p:nvPr/>
        </p:nvSpPr>
        <p:spPr>
          <a:xfrm>
            <a:off x="8140171" y="4046509"/>
            <a:ext cx="188362" cy="149471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54544">
              <a:lnSpc>
                <a:spcPts val="499"/>
              </a:lnSpc>
              <a:spcBef>
                <a:spcPts val="100"/>
              </a:spcBef>
            </a:pPr>
            <a:r>
              <a:rPr sz="449" dirty="0">
                <a:solidFill>
                  <a:srgbClr val="030303"/>
                </a:solidFill>
              </a:rPr>
              <a:t>F</a:t>
            </a:r>
            <a:r>
              <a:rPr sz="449" dirty="0">
                <a:solidFill>
                  <a:srgbClr val="1C1C1C"/>
                </a:solidFill>
              </a:rPr>
              <a:t>ifth</a:t>
            </a:r>
            <a:endParaRPr sz="449"/>
          </a:p>
          <a:p>
            <a:pPr marL="12685">
              <a:lnSpc>
                <a:spcPts val="559"/>
              </a:lnSpc>
            </a:pPr>
            <a:r>
              <a:rPr sz="499" spc="10" dirty="0">
                <a:solidFill>
                  <a:srgbClr val="1C1C1C"/>
                </a:solidFill>
                <a:latin typeface="Times New Roman"/>
                <a:cs typeface="Times New Roman"/>
              </a:rPr>
              <a:t>Street</a:t>
            </a:r>
            <a:endParaRPr sz="499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139594" y="4293675"/>
            <a:ext cx="201681" cy="149471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499"/>
              </a:lnSpc>
              <a:spcBef>
                <a:spcPts val="100"/>
              </a:spcBef>
            </a:pPr>
            <a:r>
              <a:rPr sz="449" spc="10" dirty="0">
                <a:solidFill>
                  <a:srgbClr val="1C1C1C"/>
                </a:solidFill>
              </a:rPr>
              <a:t>Eighth</a:t>
            </a:r>
            <a:endParaRPr sz="449"/>
          </a:p>
          <a:p>
            <a:pPr marL="22198">
              <a:lnSpc>
                <a:spcPts val="559"/>
              </a:lnSpc>
            </a:pPr>
            <a:r>
              <a:rPr sz="499" spc="10" dirty="0">
                <a:solidFill>
                  <a:srgbClr val="1C1C1C"/>
                </a:solidFill>
                <a:latin typeface="Times New Roman"/>
                <a:cs typeface="Times New Roman"/>
              </a:rPr>
              <a:t>Street</a:t>
            </a:r>
            <a:endParaRPr sz="499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820050" y="3995393"/>
            <a:ext cx="52005" cy="85619"/>
          </a:xfrm>
          <a:custGeom>
            <a:avLst/>
            <a:gdLst/>
            <a:ahLst/>
            <a:cxnLst/>
            <a:rect l="l" t="t" r="r" b="b"/>
            <a:pathLst>
              <a:path w="52070" h="85725">
                <a:moveTo>
                  <a:pt x="0" y="0"/>
                </a:moveTo>
                <a:lnTo>
                  <a:pt x="51885" y="0"/>
                </a:lnTo>
                <a:lnTo>
                  <a:pt x="51885" y="85685"/>
                </a:lnTo>
                <a:lnTo>
                  <a:pt x="0" y="85685"/>
                </a:lnTo>
                <a:lnTo>
                  <a:pt x="0" y="0"/>
                </a:lnTo>
                <a:close/>
              </a:path>
            </a:pathLst>
          </a:custGeom>
          <a:solidFill>
            <a:srgbClr val="CAE4ED"/>
          </a:solidFill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32" name="object 32"/>
          <p:cNvSpPr txBox="1"/>
          <p:nvPr/>
        </p:nvSpPr>
        <p:spPr>
          <a:xfrm>
            <a:off x="8669693" y="4070920"/>
            <a:ext cx="36150" cy="81845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449" spc="-70" dirty="0">
                <a:solidFill>
                  <a:srgbClr val="0AAAE8"/>
                </a:solidFill>
              </a:rPr>
              <a:t>-</a:t>
            </a:r>
            <a:endParaRPr sz="449"/>
          </a:p>
        </p:txBody>
      </p:sp>
      <p:sp>
        <p:nvSpPr>
          <p:cNvPr id="33" name="object 33"/>
          <p:cNvSpPr txBox="1"/>
          <p:nvPr/>
        </p:nvSpPr>
        <p:spPr>
          <a:xfrm>
            <a:off x="8910843" y="4081340"/>
            <a:ext cx="38053" cy="139994"/>
          </a:xfrm>
          <a:prstGeom prst="rect">
            <a:avLst/>
          </a:prstGeom>
          <a:solidFill>
            <a:srgbClr val="CAE4ED"/>
          </a:solidFill>
        </p:spPr>
        <p:txBody>
          <a:bodyPr vert="horz" wrap="square" lIns="0" tIns="1903" rIns="0" bIns="0" rtlCol="0">
            <a:spAutoFit/>
          </a:bodyPr>
          <a:lstStyle/>
          <a:p>
            <a:pPr>
              <a:spcBef>
                <a:spcPts val="15"/>
              </a:spcBef>
            </a:pPr>
            <a:r>
              <a:rPr sz="449" spc="-90" dirty="0">
                <a:solidFill>
                  <a:srgbClr val="A0A5A5"/>
                </a:solidFill>
              </a:rPr>
              <a:t>J</a:t>
            </a:r>
            <a:r>
              <a:rPr sz="449" spc="-100" dirty="0">
                <a:solidFill>
                  <a:srgbClr val="A0A5A5"/>
                </a:solidFill>
              </a:rPr>
              <a:t>IO</a:t>
            </a:r>
            <a:endParaRPr sz="449"/>
          </a:p>
        </p:txBody>
      </p:sp>
      <p:sp>
        <p:nvSpPr>
          <p:cNvPr id="34" name="object 34"/>
          <p:cNvSpPr txBox="1"/>
          <p:nvPr/>
        </p:nvSpPr>
        <p:spPr>
          <a:xfrm>
            <a:off x="8622085" y="4198826"/>
            <a:ext cx="40590" cy="89529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499" spc="-50" dirty="0">
                <a:solidFill>
                  <a:srgbClr val="1F3F8E"/>
                </a:solidFill>
                <a:latin typeface="Times New Roman"/>
                <a:cs typeface="Times New Roman"/>
              </a:rPr>
              <a:t>-</a:t>
            </a:r>
            <a:endParaRPr sz="499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820050" y="4208995"/>
            <a:ext cx="73569" cy="85619"/>
          </a:xfrm>
          <a:custGeom>
            <a:avLst/>
            <a:gdLst/>
            <a:ahLst/>
            <a:cxnLst/>
            <a:rect l="l" t="t" r="r" b="b"/>
            <a:pathLst>
              <a:path w="73659" h="85725">
                <a:moveTo>
                  <a:pt x="0" y="0"/>
                </a:moveTo>
                <a:lnTo>
                  <a:pt x="73503" y="0"/>
                </a:lnTo>
                <a:lnTo>
                  <a:pt x="73503" y="85685"/>
                </a:lnTo>
                <a:lnTo>
                  <a:pt x="0" y="85685"/>
                </a:lnTo>
                <a:lnTo>
                  <a:pt x="0" y="0"/>
                </a:lnTo>
                <a:close/>
              </a:path>
            </a:pathLst>
          </a:custGeom>
          <a:solidFill>
            <a:srgbClr val="E4E4E1"/>
          </a:solidFill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36" name="object 36"/>
          <p:cNvSpPr txBox="1"/>
          <p:nvPr/>
        </p:nvSpPr>
        <p:spPr>
          <a:xfrm>
            <a:off x="8629366" y="4345550"/>
            <a:ext cx="39956" cy="81845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449" spc="-40" dirty="0">
                <a:solidFill>
                  <a:srgbClr val="0F70BA"/>
                </a:solidFill>
              </a:rPr>
              <a:t>-</a:t>
            </a:r>
            <a:endParaRPr sz="449"/>
          </a:p>
        </p:txBody>
      </p:sp>
      <p:sp>
        <p:nvSpPr>
          <p:cNvPr id="37" name="object 37"/>
          <p:cNvSpPr txBox="1"/>
          <p:nvPr/>
        </p:nvSpPr>
        <p:spPr>
          <a:xfrm>
            <a:off x="8672742" y="3933605"/>
            <a:ext cx="460441" cy="506105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474"/>
              </a:lnSpc>
              <a:spcBef>
                <a:spcPts val="100"/>
              </a:spcBef>
            </a:pPr>
            <a:r>
              <a:rPr sz="449" spc="15" dirty="0">
                <a:solidFill>
                  <a:srgbClr val="E989B6"/>
                </a:solidFill>
              </a:rPr>
              <a:t>-    </a:t>
            </a:r>
            <a:r>
              <a:rPr sz="449" spc="95" dirty="0">
                <a:solidFill>
                  <a:srgbClr val="E989B6"/>
                </a:solidFill>
              </a:rPr>
              <a:t> </a:t>
            </a:r>
            <a:r>
              <a:rPr sz="449" spc="-160" dirty="0">
                <a:solidFill>
                  <a:srgbClr val="7E979E"/>
                </a:solidFill>
              </a:rPr>
              <a:t>IMM£R</a:t>
            </a:r>
            <a:endParaRPr sz="449"/>
          </a:p>
          <a:p>
            <a:pPr marL="147143">
              <a:lnSpc>
                <a:spcPts val="534"/>
              </a:lnSpc>
            </a:pPr>
            <a:r>
              <a:rPr sz="499" spc="-180" dirty="0">
                <a:solidFill>
                  <a:srgbClr val="A0A5A5"/>
                </a:solidFill>
                <a:latin typeface="Times New Roman"/>
                <a:cs typeface="Times New Roman"/>
              </a:rPr>
              <a:t>LOO</a:t>
            </a:r>
            <a:r>
              <a:rPr sz="499" spc="-180" dirty="0">
                <a:solidFill>
                  <a:srgbClr val="7E979E"/>
                </a:solidFill>
                <a:latin typeface="Times New Roman"/>
                <a:cs typeface="Times New Roman"/>
              </a:rPr>
              <a:t>P</a:t>
            </a:r>
            <a:endParaRPr sz="499">
              <a:latin typeface="Times New Roman"/>
              <a:cs typeface="Times New Roman"/>
            </a:endParaRPr>
          </a:p>
          <a:p>
            <a:pPr marL="147143" indent="-5074">
              <a:spcBef>
                <a:spcPts val="75"/>
              </a:spcBef>
            </a:pPr>
            <a:r>
              <a:rPr sz="449" spc="-165" dirty="0">
                <a:solidFill>
                  <a:srgbClr val="7E979E"/>
                </a:solidFill>
              </a:rPr>
              <a:t>OMH</a:t>
            </a:r>
            <a:r>
              <a:rPr sz="449" spc="254" dirty="0">
                <a:solidFill>
                  <a:srgbClr val="7E979E"/>
                </a:solidFill>
              </a:rPr>
              <a:t> </a:t>
            </a:r>
            <a:r>
              <a:rPr sz="449" spc="-160" dirty="0">
                <a:solidFill>
                  <a:srgbClr val="7E979E"/>
                </a:solidFill>
              </a:rPr>
              <a:t>OP</a:t>
            </a:r>
            <a:endParaRPr sz="449"/>
          </a:p>
          <a:p>
            <a:pPr marL="147143" marR="171244">
              <a:lnSpc>
                <a:spcPct val="76200"/>
              </a:lnSpc>
              <a:spcBef>
                <a:spcPts val="155"/>
              </a:spcBef>
            </a:pPr>
            <a:r>
              <a:rPr sz="499" spc="-70" dirty="0">
                <a:solidFill>
                  <a:srgbClr val="939390"/>
                </a:solidFill>
                <a:latin typeface="Times New Roman"/>
                <a:cs typeface="Times New Roman"/>
              </a:rPr>
              <a:t>BH.l[U  </a:t>
            </a:r>
            <a:r>
              <a:rPr sz="499" spc="-180" dirty="0">
                <a:solidFill>
                  <a:srgbClr val="A0A5A5"/>
                </a:solidFill>
                <a:latin typeface="Times New Roman"/>
                <a:cs typeface="Times New Roman"/>
              </a:rPr>
              <a:t>LOOP</a:t>
            </a:r>
            <a:endParaRPr sz="499">
              <a:latin typeface="Times New Roman"/>
              <a:cs typeface="Times New Roman"/>
            </a:endParaRPr>
          </a:p>
          <a:p>
            <a:pPr marL="142704">
              <a:lnSpc>
                <a:spcPts val="429"/>
              </a:lnSpc>
              <a:spcBef>
                <a:spcPts val="175"/>
              </a:spcBef>
            </a:pPr>
            <a:r>
              <a:rPr sz="400" spc="-60" dirty="0">
                <a:solidFill>
                  <a:srgbClr val="939390"/>
                </a:solidFill>
              </a:rPr>
              <a:t>OMNINIOBll!tKHL</a:t>
            </a:r>
            <a:endParaRPr sz="400"/>
          </a:p>
          <a:p>
            <a:pPr marL="143972">
              <a:lnSpc>
                <a:spcPts val="489"/>
              </a:lnSpc>
            </a:pPr>
            <a:r>
              <a:rPr sz="449" spc="-155" dirty="0">
                <a:solidFill>
                  <a:srgbClr val="939390"/>
                </a:solidFill>
              </a:rPr>
              <a:t>LOOPSOJMB</a:t>
            </a:r>
            <a:r>
              <a:rPr sz="449" spc="-70" dirty="0">
                <a:solidFill>
                  <a:srgbClr val="939390"/>
                </a:solidFill>
              </a:rPr>
              <a:t> </a:t>
            </a:r>
            <a:r>
              <a:rPr sz="449" spc="-150" dirty="0">
                <a:solidFill>
                  <a:srgbClr val="939390"/>
                </a:solidFill>
              </a:rPr>
              <a:t>NEO</a:t>
            </a:r>
            <a:endParaRPr sz="449"/>
          </a:p>
        </p:txBody>
      </p:sp>
      <p:sp>
        <p:nvSpPr>
          <p:cNvPr id="38" name="object 38"/>
          <p:cNvSpPr/>
          <p:nvPr/>
        </p:nvSpPr>
        <p:spPr>
          <a:xfrm>
            <a:off x="8850107" y="4438359"/>
            <a:ext cx="77374" cy="78643"/>
          </a:xfrm>
          <a:custGeom>
            <a:avLst/>
            <a:gdLst/>
            <a:ahLst/>
            <a:cxnLst/>
            <a:rect l="l" t="t" r="r" b="b"/>
            <a:pathLst>
              <a:path w="77470" h="78739">
                <a:moveTo>
                  <a:pt x="0" y="0"/>
                </a:moveTo>
                <a:lnTo>
                  <a:pt x="77388" y="0"/>
                </a:lnTo>
                <a:lnTo>
                  <a:pt x="77388" y="78151"/>
                </a:lnTo>
                <a:lnTo>
                  <a:pt x="0" y="78151"/>
                </a:lnTo>
                <a:lnTo>
                  <a:pt x="0" y="0"/>
                </a:lnTo>
                <a:close/>
              </a:path>
            </a:pathLst>
          </a:custGeom>
          <a:solidFill>
            <a:srgbClr val="E4E4E1"/>
          </a:solidFill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39" name="object 39"/>
          <p:cNvSpPr txBox="1"/>
          <p:nvPr/>
        </p:nvSpPr>
        <p:spPr>
          <a:xfrm>
            <a:off x="8374592" y="4427940"/>
            <a:ext cx="573966" cy="12859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307605">
              <a:lnSpc>
                <a:spcPts val="409"/>
              </a:lnSpc>
              <a:spcBef>
                <a:spcPts val="100"/>
              </a:spcBef>
            </a:pPr>
            <a:r>
              <a:rPr sz="449" spc="-80" dirty="0">
                <a:solidFill>
                  <a:srgbClr val="E989B6"/>
                </a:solidFill>
              </a:rPr>
              <a:t>- --</a:t>
            </a:r>
            <a:r>
              <a:rPr sz="449" spc="-75" dirty="0">
                <a:solidFill>
                  <a:srgbClr val="E989B6"/>
                </a:solidFill>
              </a:rPr>
              <a:t> </a:t>
            </a:r>
            <a:r>
              <a:rPr sz="449" spc="-80" dirty="0">
                <a:solidFill>
                  <a:srgbClr val="7E979E"/>
                </a:solidFill>
              </a:rPr>
              <a:t>SJ</a:t>
            </a:r>
            <a:r>
              <a:rPr sz="449" spc="-80" dirty="0">
                <a:solidFill>
                  <a:srgbClr val="A0A5A5"/>
                </a:solidFill>
              </a:rPr>
              <a:t>,\JllN</a:t>
            </a:r>
            <a:endParaRPr sz="449"/>
          </a:p>
          <a:p>
            <a:pPr marL="12685">
              <a:lnSpc>
                <a:spcPts val="529"/>
              </a:lnSpc>
            </a:pPr>
            <a:r>
              <a:rPr sz="549" spc="-55" dirty="0">
                <a:solidFill>
                  <a:srgbClr val="939390"/>
                </a:solidFill>
                <a:latin typeface="Times New Roman"/>
                <a:cs typeface="Times New Roman"/>
              </a:rPr>
              <a:t>BRICKELL</a:t>
            </a:r>
            <a:endParaRPr sz="549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954836" y="5079164"/>
            <a:ext cx="24734" cy="62787"/>
          </a:xfrm>
          <a:custGeom>
            <a:avLst/>
            <a:gdLst/>
            <a:ahLst/>
            <a:cxnLst/>
            <a:rect l="l" t="t" r="r" b="b"/>
            <a:pathLst>
              <a:path w="24765" h="62864">
                <a:moveTo>
                  <a:pt x="0" y="0"/>
                </a:moveTo>
                <a:lnTo>
                  <a:pt x="24416" y="0"/>
                </a:lnTo>
                <a:lnTo>
                  <a:pt x="24416" y="62636"/>
                </a:lnTo>
                <a:lnTo>
                  <a:pt x="0" y="62636"/>
                </a:lnTo>
                <a:lnTo>
                  <a:pt x="0" y="0"/>
                </a:lnTo>
                <a:close/>
              </a:path>
            </a:pathLst>
          </a:custGeom>
          <a:solidFill>
            <a:srgbClr val="CAE4ED"/>
          </a:solidFill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41" name="object 41"/>
          <p:cNvSpPr txBox="1"/>
          <p:nvPr/>
        </p:nvSpPr>
        <p:spPr>
          <a:xfrm>
            <a:off x="8664480" y="4897326"/>
            <a:ext cx="376091" cy="248863"/>
          </a:xfrm>
          <a:prstGeom prst="rect">
            <a:avLst/>
          </a:prstGeom>
        </p:spPr>
        <p:txBody>
          <a:bodyPr vert="horz" wrap="square" lIns="0" tIns="26002" rIns="0" bIns="0" rtlCol="0">
            <a:spAutoFit/>
          </a:bodyPr>
          <a:lstStyle/>
          <a:p>
            <a:pPr marL="12685">
              <a:spcBef>
                <a:spcPts val="204"/>
              </a:spcBef>
            </a:pPr>
            <a:r>
              <a:rPr sz="999" spc="-50" dirty="0">
                <a:solidFill>
                  <a:srgbClr val="364F89"/>
                </a:solidFill>
              </a:rPr>
              <a:t>-- </a:t>
            </a:r>
            <a:r>
              <a:rPr sz="999" spc="-254" dirty="0">
                <a:solidFill>
                  <a:srgbClr val="7E979E"/>
                </a:solidFill>
              </a:rPr>
              <a:t>iW:</a:t>
            </a:r>
            <a:r>
              <a:rPr sz="999" spc="-250" dirty="0">
                <a:solidFill>
                  <a:srgbClr val="7E979E"/>
                </a:solidFill>
              </a:rPr>
              <a:t> :JH,t</a:t>
            </a:r>
            <a:endParaRPr sz="999"/>
          </a:p>
          <a:p>
            <a:pPr marL="20930">
              <a:spcBef>
                <a:spcPts val="45"/>
              </a:spcBef>
            </a:pPr>
            <a:r>
              <a:rPr sz="449" spc="-70" dirty="0">
                <a:solidFill>
                  <a:srgbClr val="BCA834"/>
                </a:solidFill>
              </a:rPr>
              <a:t>-- </a:t>
            </a:r>
            <a:r>
              <a:rPr sz="449" spc="-75" dirty="0">
                <a:solidFill>
                  <a:srgbClr val="BCA834"/>
                </a:solidFill>
              </a:rPr>
              <a:t>•</a:t>
            </a:r>
            <a:r>
              <a:rPr sz="449" spc="-50" dirty="0">
                <a:solidFill>
                  <a:srgbClr val="BCA834"/>
                </a:solidFill>
              </a:rPr>
              <a:t> </a:t>
            </a:r>
            <a:r>
              <a:rPr sz="449" spc="-114" dirty="0">
                <a:solidFill>
                  <a:srgbClr val="6D8589"/>
                </a:solidFill>
              </a:rPr>
              <a:t>MCTIIJRA</a:t>
            </a:r>
            <a:r>
              <a:rPr sz="449" spc="-114" dirty="0">
                <a:solidFill>
                  <a:srgbClr val="A0A5A5"/>
                </a:solidFill>
              </a:rPr>
              <a:t>l</a:t>
            </a:r>
            <a:endParaRPr sz="449"/>
          </a:p>
        </p:txBody>
      </p:sp>
      <p:sp>
        <p:nvSpPr>
          <p:cNvPr id="42" name="Google Shape;282;p41">
            <a:extLst>
              <a:ext uri="{FF2B5EF4-FFF2-40B4-BE49-F238E27FC236}">
                <a16:creationId xmlns:a16="http://schemas.microsoft.com/office/drawing/2014/main" id="{FE5A7147-E75B-488B-8796-81B28305CCB2}"/>
              </a:ext>
            </a:extLst>
          </p:cNvPr>
          <p:cNvSpPr txBox="1">
            <a:spLocks/>
          </p:cNvSpPr>
          <p:nvPr/>
        </p:nvSpPr>
        <p:spPr>
          <a:xfrm>
            <a:off x="197458" y="243157"/>
            <a:ext cx="2056458" cy="481800"/>
          </a:xfrm>
          <a:prstGeom prst="rect">
            <a:avLst/>
          </a:prstGeom>
          <a:solidFill>
            <a:schemeClr val="tx2">
              <a:lumMod val="75000"/>
              <a:alpha val="56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>
                <a:solidFill>
                  <a:srgbClr val="FFFF00"/>
                </a:solidFill>
                <a:latin typeface="Roboto Light"/>
                <a:ea typeface="Roboto Light"/>
                <a:cs typeface="Roboto Light"/>
                <a:sym typeface="Roboto Light"/>
              </a:rPr>
              <a:t>MetroMover</a:t>
            </a:r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4" name="Picture 2" descr="Image result for map of metromover">
            <a:extLst>
              <a:ext uri="{FF2B5EF4-FFF2-40B4-BE49-F238E27FC236}">
                <a16:creationId xmlns:a16="http://schemas.microsoft.com/office/drawing/2014/main" id="{88B8C516-B3EE-4B47-87DB-0D346274C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9111" y="1734820"/>
            <a:ext cx="2372535" cy="34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" y="3051"/>
            <a:ext cx="9132725" cy="513867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3" name="object 3"/>
          <p:cNvSpPr/>
          <p:nvPr/>
        </p:nvSpPr>
        <p:spPr>
          <a:xfrm>
            <a:off x="8623180" y="4116406"/>
            <a:ext cx="0" cy="1025528"/>
          </a:xfrm>
          <a:custGeom>
            <a:avLst/>
            <a:gdLst/>
            <a:ahLst/>
            <a:cxnLst/>
            <a:rect l="l" t="t" r="r" b="b"/>
            <a:pathLst>
              <a:path h="1026795">
                <a:moveTo>
                  <a:pt x="0" y="0"/>
                </a:moveTo>
                <a:lnTo>
                  <a:pt x="0" y="1026583"/>
                </a:lnTo>
              </a:path>
            </a:pathLst>
          </a:custGeom>
          <a:ln w="18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4" name="object 4"/>
          <p:cNvSpPr/>
          <p:nvPr/>
        </p:nvSpPr>
        <p:spPr>
          <a:xfrm>
            <a:off x="8662808" y="2183312"/>
            <a:ext cx="475663" cy="186460"/>
          </a:xfrm>
          <a:custGeom>
            <a:avLst/>
            <a:gdLst/>
            <a:ahLst/>
            <a:cxnLst/>
            <a:rect l="l" t="t" r="r" b="b"/>
            <a:pathLst>
              <a:path w="476250" h="186689">
                <a:moveTo>
                  <a:pt x="0" y="0"/>
                </a:moveTo>
                <a:lnTo>
                  <a:pt x="476141" y="0"/>
                </a:lnTo>
                <a:lnTo>
                  <a:pt x="476141" y="186368"/>
                </a:lnTo>
                <a:lnTo>
                  <a:pt x="0" y="18636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5" name="object 5"/>
          <p:cNvSpPr/>
          <p:nvPr/>
        </p:nvSpPr>
        <p:spPr>
          <a:xfrm>
            <a:off x="8614036" y="4088943"/>
            <a:ext cx="524497" cy="0"/>
          </a:xfrm>
          <a:custGeom>
            <a:avLst/>
            <a:gdLst/>
            <a:ahLst/>
            <a:cxnLst/>
            <a:rect l="l" t="t" r="r" b="b"/>
            <a:pathLst>
              <a:path w="525145">
                <a:moveTo>
                  <a:pt x="0" y="0"/>
                </a:moveTo>
                <a:lnTo>
                  <a:pt x="524974" y="0"/>
                </a:lnTo>
              </a:path>
            </a:pathLst>
          </a:custGeom>
          <a:ln w="549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798744" y="2382196"/>
            <a:ext cx="286032" cy="315840"/>
          </a:xfrm>
          <a:prstGeom prst="rect">
            <a:avLst/>
          </a:prstGeom>
        </p:spPr>
        <p:txBody>
          <a:bodyPr spcFirstLastPara="1" vert="horz" wrap="square" lIns="0" tIns="13319" rIns="0" bIns="0" rtlCol="0" anchor="t" anchorCtr="0">
            <a:spAutoFit/>
          </a:bodyPr>
          <a:lstStyle/>
          <a:p>
            <a:pPr marL="12685">
              <a:spcBef>
                <a:spcPts val="105"/>
              </a:spcBef>
            </a:pPr>
            <a:r>
              <a:rPr sz="1898" i="0" spc="-524" dirty="0">
                <a:solidFill>
                  <a:srgbClr val="858789"/>
                </a:solidFill>
                <a:latin typeface="Times New Roman"/>
                <a:cs typeface="Times New Roman"/>
              </a:rPr>
              <a:t>-.a-</a:t>
            </a:r>
            <a:r>
              <a:rPr sz="1898" i="0" spc="105" dirty="0">
                <a:solidFill>
                  <a:srgbClr val="858789"/>
                </a:solidFill>
                <a:latin typeface="Times New Roman"/>
                <a:cs typeface="Times New Roman"/>
              </a:rPr>
              <a:t> </a:t>
            </a:r>
            <a:r>
              <a:rPr sz="1898" i="0" spc="-185" dirty="0">
                <a:solidFill>
                  <a:srgbClr val="858789"/>
                </a:solidFill>
                <a:latin typeface="Times New Roman"/>
                <a:cs typeface="Times New Roman"/>
              </a:rPr>
              <a:t>--</a:t>
            </a:r>
            <a:endParaRPr sz="1898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22074" y="3671689"/>
            <a:ext cx="208022" cy="11527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lnSpc>
                <a:spcPts val="390"/>
              </a:lnSpc>
              <a:spcBef>
                <a:spcPts val="100"/>
              </a:spcBef>
            </a:pPr>
            <a:r>
              <a:rPr sz="350" spc="-25" dirty="0">
                <a:solidFill>
                  <a:srgbClr val="545659"/>
                </a:solidFill>
                <a:latin typeface="Times New Roman"/>
                <a:cs typeface="Times New Roman"/>
              </a:rPr>
              <a:t>W</a:t>
            </a:r>
            <a:r>
              <a:rPr sz="350" spc="-50" dirty="0">
                <a:solidFill>
                  <a:srgbClr val="545659"/>
                </a:solidFill>
                <a:latin typeface="Times New Roman"/>
                <a:cs typeface="Times New Roman"/>
              </a:rPr>
              <a:t>A</a:t>
            </a:r>
            <a:r>
              <a:rPr sz="350" spc="10" dirty="0">
                <a:solidFill>
                  <a:srgbClr val="757474"/>
                </a:solidFill>
                <a:latin typeface="Times New Roman"/>
                <a:cs typeface="Times New Roman"/>
              </a:rPr>
              <a:t>T</a:t>
            </a:r>
            <a:r>
              <a:rPr sz="350" spc="-10" dirty="0">
                <a:solidFill>
                  <a:srgbClr val="545659"/>
                </a:solidFill>
                <a:latin typeface="Times New Roman"/>
                <a:cs typeface="Times New Roman"/>
              </a:rPr>
              <a:t>SON</a:t>
            </a:r>
            <a:endParaRPr sz="350">
              <a:latin typeface="Times New Roman"/>
              <a:cs typeface="Times New Roman"/>
            </a:endParaRPr>
          </a:p>
          <a:p>
            <a:pPr marL="27272">
              <a:lnSpc>
                <a:spcPts val="449"/>
              </a:lnSpc>
            </a:pPr>
            <a:r>
              <a:rPr sz="400" spc="-30" dirty="0">
                <a:solidFill>
                  <a:srgbClr val="545659"/>
                </a:solidFill>
                <a:latin typeface="Times New Roman"/>
                <a:cs typeface="Times New Roman"/>
              </a:rPr>
              <a:t>ISi.AH</a:t>
            </a:r>
            <a:r>
              <a:rPr sz="400" spc="-30" dirty="0">
                <a:solidFill>
                  <a:srgbClr val="757474"/>
                </a:solidFill>
                <a:latin typeface="Times New Roman"/>
                <a:cs typeface="Times New Roman"/>
              </a:rPr>
              <a:t>O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24696" y="3939057"/>
            <a:ext cx="389409" cy="269997"/>
          </a:xfrm>
          <a:prstGeom prst="rect">
            <a:avLst/>
          </a:prstGeom>
        </p:spPr>
        <p:txBody>
          <a:bodyPr vert="horz" wrap="square" lIns="0" tIns="31711" rIns="0" bIns="0" rtlCol="0">
            <a:spAutoFit/>
          </a:bodyPr>
          <a:lstStyle/>
          <a:p>
            <a:pPr marL="143972">
              <a:spcBef>
                <a:spcPts val="250"/>
              </a:spcBef>
            </a:pPr>
            <a:r>
              <a:rPr sz="400" spc="-50" dirty="0">
                <a:solidFill>
                  <a:srgbClr val="545659"/>
                </a:solidFill>
                <a:latin typeface="Times New Roman"/>
                <a:cs typeface="Times New Roman"/>
              </a:rPr>
              <a:t>PORTMIAM</a:t>
            </a:r>
            <a:endParaRPr sz="400">
              <a:latin typeface="Times New Roman"/>
              <a:cs typeface="Times New Roman"/>
            </a:endParaRPr>
          </a:p>
          <a:p>
            <a:pPr marL="12685">
              <a:spcBef>
                <a:spcPts val="345"/>
              </a:spcBef>
            </a:pPr>
            <a:r>
              <a:rPr sz="400" spc="-125" dirty="0">
                <a:solidFill>
                  <a:srgbClr val="E6973D"/>
                </a:solidFill>
              </a:rPr>
              <a:t>0</a:t>
            </a:r>
            <a:r>
              <a:rPr sz="1348" i="1" spc="-82" baseline="-33950" dirty="0">
                <a:solidFill>
                  <a:srgbClr val="E6973D"/>
                </a:solidFill>
                <a:latin typeface="Times New Roman"/>
                <a:cs typeface="Times New Roman"/>
              </a:rPr>
              <a:t>o</a:t>
            </a:r>
            <a:r>
              <a:rPr sz="1348" i="1" spc="112" baseline="-33950" dirty="0">
                <a:solidFill>
                  <a:srgbClr val="E6973D"/>
                </a:solidFill>
                <a:latin typeface="Times New Roman"/>
                <a:cs typeface="Times New Roman"/>
              </a:rPr>
              <a:t> </a:t>
            </a:r>
            <a:r>
              <a:rPr sz="400" spc="40" dirty="0">
                <a:solidFill>
                  <a:srgbClr val="757474"/>
                </a:solidFill>
              </a:rPr>
              <a:t>°""9</a:t>
            </a:r>
            <a:r>
              <a:rPr sz="400" spc="-10" dirty="0">
                <a:solidFill>
                  <a:srgbClr val="757474"/>
                </a:solidFill>
              </a:rPr>
              <a:t>'</a:t>
            </a:r>
            <a:r>
              <a:rPr sz="400" spc="-40" dirty="0">
                <a:solidFill>
                  <a:srgbClr val="757474"/>
                </a:solidFill>
              </a:rPr>
              <a:t>D</a:t>
            </a:r>
            <a:r>
              <a:rPr sz="400" spc="-275" dirty="0">
                <a:solidFill>
                  <a:srgbClr val="757474"/>
                </a:solidFill>
              </a:rPr>
              <a:t>M</a:t>
            </a:r>
            <a:r>
              <a:rPr sz="1348" i="1" spc="-112" baseline="-33950" dirty="0">
                <a:solidFill>
                  <a:srgbClr val="757474"/>
                </a:solidFill>
                <a:latin typeface="Times New Roman"/>
                <a:cs typeface="Times New Roman"/>
              </a:rPr>
              <a:t>­</a:t>
            </a:r>
            <a:r>
              <a:rPr sz="400" spc="-20" dirty="0">
                <a:solidFill>
                  <a:srgbClr val="757474"/>
                </a:solidFill>
              </a:rPr>
              <a:t>IIf</a:t>
            </a:r>
            <a:endParaRPr sz="400"/>
          </a:p>
        </p:txBody>
      </p:sp>
      <p:sp>
        <p:nvSpPr>
          <p:cNvPr id="9" name="object 9"/>
          <p:cNvSpPr txBox="1"/>
          <p:nvPr/>
        </p:nvSpPr>
        <p:spPr>
          <a:xfrm>
            <a:off x="8638252" y="4241547"/>
            <a:ext cx="390043" cy="89529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499" dirty="0">
                <a:solidFill>
                  <a:srgbClr val="E6973D"/>
                </a:solidFill>
              </a:rPr>
              <a:t>Q</a:t>
            </a:r>
            <a:r>
              <a:rPr sz="499" spc="100" dirty="0">
                <a:solidFill>
                  <a:srgbClr val="E6973D"/>
                </a:solidFill>
              </a:rPr>
              <a:t> </a:t>
            </a:r>
            <a:r>
              <a:rPr sz="499" spc="-35" dirty="0">
                <a:solidFill>
                  <a:srgbClr val="757474"/>
                </a:solidFill>
              </a:rPr>
              <a:t>M.a-nel\Wli</a:t>
            </a:r>
            <a:endParaRPr sz="499"/>
          </a:p>
        </p:txBody>
      </p:sp>
      <p:sp>
        <p:nvSpPr>
          <p:cNvPr id="10" name="object 10"/>
          <p:cNvSpPr txBox="1"/>
          <p:nvPr/>
        </p:nvSpPr>
        <p:spPr>
          <a:xfrm>
            <a:off x="8637838" y="4276893"/>
            <a:ext cx="434439" cy="12795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  <a:tabLst>
                <a:tab pos="391325" algn="l"/>
              </a:tabLst>
            </a:pPr>
            <a:r>
              <a:rPr sz="749" spc="-165" dirty="0">
                <a:solidFill>
                  <a:srgbClr val="E6973D"/>
                </a:solidFill>
              </a:rPr>
              <a:t>o </a:t>
            </a:r>
            <a:r>
              <a:rPr sz="749" spc="-10" dirty="0">
                <a:solidFill>
                  <a:srgbClr val="E6973D"/>
                </a:solidFill>
              </a:rPr>
              <a:t> </a:t>
            </a:r>
            <a:r>
              <a:rPr sz="749" spc="-140" dirty="0">
                <a:solidFill>
                  <a:srgbClr val="858789"/>
                </a:solidFill>
              </a:rPr>
              <a:t>M.'lrp,,t</a:t>
            </a:r>
            <a:r>
              <a:rPr sz="749" dirty="0">
                <a:solidFill>
                  <a:srgbClr val="858789"/>
                </a:solidFill>
              </a:rPr>
              <a:t>	</a:t>
            </a:r>
            <a:r>
              <a:rPr sz="749" spc="-35" dirty="0">
                <a:solidFill>
                  <a:srgbClr val="545659"/>
                </a:solidFill>
              </a:rPr>
              <a:t>•</a:t>
            </a:r>
            <a:endParaRPr sz="749"/>
          </a:p>
        </p:txBody>
      </p:sp>
      <p:sp>
        <p:nvSpPr>
          <p:cNvPr id="11" name="object 11"/>
          <p:cNvSpPr txBox="1"/>
          <p:nvPr/>
        </p:nvSpPr>
        <p:spPr>
          <a:xfrm>
            <a:off x="8624911" y="4394883"/>
            <a:ext cx="348819" cy="66603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350" spc="-35" dirty="0">
                <a:solidFill>
                  <a:srgbClr val="E6973D"/>
                </a:solidFill>
                <a:latin typeface="Times New Roman"/>
                <a:cs typeface="Times New Roman"/>
              </a:rPr>
              <a:t>Q </a:t>
            </a:r>
            <a:r>
              <a:rPr sz="350" spc="-15" dirty="0">
                <a:solidFill>
                  <a:srgbClr val="757474"/>
                </a:solidFill>
                <a:latin typeface="Times New Roman"/>
                <a:cs typeface="Times New Roman"/>
              </a:rPr>
              <a:t>OMN</a:t>
            </a:r>
            <a:r>
              <a:rPr sz="350" spc="-40" dirty="0">
                <a:solidFill>
                  <a:srgbClr val="757474"/>
                </a:solidFill>
                <a:latin typeface="Times New Roman"/>
                <a:cs typeface="Times New Roman"/>
              </a:rPr>
              <a:t> </a:t>
            </a:r>
            <a:r>
              <a:rPr sz="350" spc="-30" dirty="0">
                <a:solidFill>
                  <a:srgbClr val="757474"/>
                </a:solidFill>
                <a:latin typeface="Times New Roman"/>
                <a:cs typeface="Times New Roman"/>
              </a:rPr>
              <a:t>SCllOII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38537" y="4439637"/>
            <a:ext cx="324719" cy="9721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549" spc="-70" dirty="0">
                <a:solidFill>
                  <a:srgbClr val="E6973D"/>
                </a:solidFill>
                <a:latin typeface="Times New Roman"/>
                <a:cs typeface="Times New Roman"/>
              </a:rPr>
              <a:t>o</a:t>
            </a:r>
            <a:r>
              <a:rPr sz="549" spc="-45" dirty="0">
                <a:solidFill>
                  <a:srgbClr val="E6973D"/>
                </a:solidFill>
                <a:latin typeface="Times New Roman"/>
                <a:cs typeface="Times New Roman"/>
              </a:rPr>
              <a:t> </a:t>
            </a:r>
            <a:r>
              <a:rPr sz="549" dirty="0">
                <a:solidFill>
                  <a:srgbClr val="757474"/>
                </a:solidFill>
                <a:latin typeface="Times New Roman"/>
                <a:cs typeface="Times New Roman"/>
              </a:rPr>
              <a:t>w--c-,..</a:t>
            </a:r>
            <a:endParaRPr sz="549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36536" y="4449554"/>
            <a:ext cx="341209" cy="166251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  <a:tabLst>
                <a:tab pos="256866" algn="l"/>
              </a:tabLst>
            </a:pPr>
            <a:r>
              <a:rPr sz="1498" spc="-726" baseline="-33333" dirty="0">
                <a:solidFill>
                  <a:srgbClr val="E6973D"/>
                </a:solidFill>
                <a:latin typeface="Times New Roman"/>
                <a:cs typeface="Times New Roman"/>
              </a:rPr>
              <a:t>o</a:t>
            </a:r>
            <a:r>
              <a:rPr sz="499" spc="30" dirty="0">
                <a:solidFill>
                  <a:srgbClr val="E6973D"/>
                </a:solidFill>
                <a:latin typeface="Times New Roman"/>
                <a:cs typeface="Times New Roman"/>
              </a:rPr>
              <a:t>o</a:t>
            </a:r>
            <a:r>
              <a:rPr sz="499" dirty="0">
                <a:solidFill>
                  <a:srgbClr val="E6973D"/>
                </a:solidFill>
                <a:latin typeface="Times New Roman"/>
                <a:cs typeface="Times New Roman"/>
              </a:rPr>
              <a:t>	</a:t>
            </a:r>
            <a:r>
              <a:rPr sz="499" dirty="0">
                <a:solidFill>
                  <a:srgbClr val="757474"/>
                </a:solidFill>
                <a:latin typeface="Times New Roman"/>
                <a:cs typeface="Times New Roman"/>
              </a:rPr>
              <a:t>r..t</a:t>
            </a:r>
            <a:endParaRPr sz="499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37838" y="4612553"/>
            <a:ext cx="340575" cy="12795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  <a:tabLst>
                <a:tab pos="248621" algn="l"/>
              </a:tabLst>
            </a:pPr>
            <a:r>
              <a:rPr sz="749" dirty="0">
                <a:solidFill>
                  <a:srgbClr val="E6973D"/>
                </a:solidFill>
              </a:rPr>
              <a:t>o	</a:t>
            </a:r>
            <a:r>
              <a:rPr sz="749" spc="-50" dirty="0">
                <a:solidFill>
                  <a:srgbClr val="757474"/>
                </a:solidFill>
              </a:rPr>
              <a:t>,</a:t>
            </a:r>
            <a:r>
              <a:rPr sz="749" spc="-5" dirty="0">
                <a:solidFill>
                  <a:srgbClr val="757474"/>
                </a:solidFill>
              </a:rPr>
              <a:t>.­</a:t>
            </a:r>
            <a:endParaRPr sz="749"/>
          </a:p>
        </p:txBody>
      </p:sp>
      <p:sp>
        <p:nvSpPr>
          <p:cNvPr id="15" name="object 15"/>
          <p:cNvSpPr txBox="1"/>
          <p:nvPr/>
        </p:nvSpPr>
        <p:spPr>
          <a:xfrm>
            <a:off x="8637457" y="4676632"/>
            <a:ext cx="252417" cy="127954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749" spc="20" dirty="0">
                <a:solidFill>
                  <a:srgbClr val="E6973D"/>
                </a:solidFill>
                <a:latin typeface="Times New Roman"/>
                <a:cs typeface="Times New Roman"/>
              </a:rPr>
              <a:t>e,</a:t>
            </a:r>
            <a:r>
              <a:rPr sz="749" spc="-135" dirty="0">
                <a:solidFill>
                  <a:srgbClr val="E6973D"/>
                </a:solidFill>
                <a:latin typeface="Times New Roman"/>
                <a:cs typeface="Times New Roman"/>
              </a:rPr>
              <a:t> </a:t>
            </a:r>
            <a:r>
              <a:rPr sz="749" spc="35" dirty="0">
                <a:solidFill>
                  <a:srgbClr val="757474"/>
                </a:solidFill>
                <a:latin typeface="Times New Roman"/>
                <a:cs typeface="Times New Roman"/>
              </a:rPr>
              <a:t>..,..</a:t>
            </a:r>
            <a:endParaRPr sz="749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36714" y="4765888"/>
            <a:ext cx="293008" cy="104899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  <a:tabLst>
                <a:tab pos="241010" algn="l"/>
              </a:tabLst>
            </a:pPr>
            <a:r>
              <a:rPr sz="599" spc="-330" dirty="0">
                <a:solidFill>
                  <a:srgbClr val="E6973D"/>
                </a:solidFill>
              </a:rPr>
              <a:t>&lt;</a:t>
            </a:r>
            <a:r>
              <a:rPr sz="599" spc="-145" dirty="0">
                <a:solidFill>
                  <a:srgbClr val="858789"/>
                </a:solidFill>
              </a:rPr>
              <a:t>_</a:t>
            </a:r>
            <a:r>
              <a:rPr sz="599" spc="-70" dirty="0">
                <a:solidFill>
                  <a:srgbClr val="E6973D"/>
                </a:solidFill>
              </a:rPr>
              <a:t>I</a:t>
            </a:r>
            <a:r>
              <a:rPr sz="599" spc="-140" dirty="0">
                <a:solidFill>
                  <a:srgbClr val="E6973D"/>
                </a:solidFill>
              </a:rPr>
              <a:t>&gt;</a:t>
            </a:r>
            <a:r>
              <a:rPr sz="599" dirty="0">
                <a:solidFill>
                  <a:srgbClr val="E6973D"/>
                </a:solidFill>
              </a:rPr>
              <a:t>	</a:t>
            </a:r>
            <a:r>
              <a:rPr sz="599" spc="-70" dirty="0">
                <a:solidFill>
                  <a:srgbClr val="757474"/>
                </a:solidFill>
              </a:rPr>
              <a:t>...</a:t>
            </a:r>
            <a:endParaRPr sz="599"/>
          </a:p>
        </p:txBody>
      </p:sp>
      <p:sp>
        <p:nvSpPr>
          <p:cNvPr id="17" name="object 17"/>
          <p:cNvSpPr txBox="1"/>
          <p:nvPr/>
        </p:nvSpPr>
        <p:spPr>
          <a:xfrm>
            <a:off x="8637953" y="4858194"/>
            <a:ext cx="331695" cy="81845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449" spc="-140" dirty="0">
                <a:solidFill>
                  <a:srgbClr val="E6973D"/>
                </a:solidFill>
              </a:rPr>
              <a:t>G</a:t>
            </a:r>
            <a:r>
              <a:rPr sz="449" spc="310" dirty="0">
                <a:solidFill>
                  <a:srgbClr val="E6973D"/>
                </a:solidFill>
              </a:rPr>
              <a:t> </a:t>
            </a:r>
            <a:r>
              <a:rPr sz="449" spc="-15" dirty="0">
                <a:solidFill>
                  <a:srgbClr val="858789"/>
                </a:solidFill>
              </a:rPr>
              <a:t>r </a:t>
            </a:r>
            <a:r>
              <a:rPr sz="449" spc="-55" dirty="0">
                <a:solidFill>
                  <a:srgbClr val="858789"/>
                </a:solidFill>
              </a:rPr>
              <a:t>iet</a:t>
            </a:r>
            <a:r>
              <a:rPr sz="449" spc="-40" dirty="0">
                <a:solidFill>
                  <a:srgbClr val="858789"/>
                </a:solidFill>
              </a:rPr>
              <a:t> </a:t>
            </a:r>
            <a:r>
              <a:rPr sz="449" spc="-30" dirty="0">
                <a:solidFill>
                  <a:srgbClr val="858789"/>
                </a:solidFill>
              </a:rPr>
              <a:t>SIMl</a:t>
            </a:r>
            <a:endParaRPr sz="449"/>
          </a:p>
        </p:txBody>
      </p:sp>
      <p:sp>
        <p:nvSpPr>
          <p:cNvPr id="18" name="object 18"/>
          <p:cNvSpPr txBox="1"/>
          <p:nvPr/>
        </p:nvSpPr>
        <p:spPr>
          <a:xfrm>
            <a:off x="8632509" y="4677905"/>
            <a:ext cx="367846" cy="468052"/>
          </a:xfrm>
          <a:prstGeom prst="rect">
            <a:avLst/>
          </a:prstGeom>
        </p:spPr>
        <p:txBody>
          <a:bodyPr vert="horz" wrap="square" lIns="0" tIns="13319" rIns="0" bIns="0" rtlCol="0">
            <a:spAutoFit/>
          </a:bodyPr>
          <a:lstStyle/>
          <a:p>
            <a:pPr marL="12685">
              <a:spcBef>
                <a:spcPts val="105"/>
              </a:spcBef>
            </a:pPr>
            <a:r>
              <a:rPr sz="2897" i="1" spc="-1174" dirty="0">
                <a:solidFill>
                  <a:srgbClr val="E6973D"/>
                </a:solidFill>
                <a:latin typeface="Times New Roman"/>
                <a:cs typeface="Times New Roman"/>
              </a:rPr>
              <a:t>a</a:t>
            </a:r>
            <a:r>
              <a:rPr sz="2897" i="1" spc="-1039" dirty="0">
                <a:solidFill>
                  <a:srgbClr val="E6973D"/>
                </a:solidFill>
                <a:latin typeface="Times New Roman"/>
                <a:cs typeface="Times New Roman"/>
              </a:rPr>
              <a:t>1</a:t>
            </a:r>
            <a:r>
              <a:rPr sz="2897" i="1" spc="40" dirty="0">
                <a:solidFill>
                  <a:srgbClr val="757474"/>
                </a:solidFill>
                <a:latin typeface="Times New Roman"/>
                <a:cs typeface="Times New Roman"/>
              </a:rPr>
              <a:t>-­</a:t>
            </a:r>
            <a:endParaRPr sz="2897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38760" y="4979998"/>
            <a:ext cx="315206" cy="89529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499" spc="10" dirty="0">
                <a:solidFill>
                  <a:srgbClr val="E6973D"/>
                </a:solidFill>
                <a:latin typeface="Times New Roman"/>
                <a:cs typeface="Times New Roman"/>
              </a:rPr>
              <a:t>a,i</a:t>
            </a:r>
            <a:r>
              <a:rPr sz="499" spc="-45" dirty="0">
                <a:solidFill>
                  <a:srgbClr val="E6973D"/>
                </a:solidFill>
                <a:latin typeface="Times New Roman"/>
                <a:cs typeface="Times New Roman"/>
              </a:rPr>
              <a:t> </a:t>
            </a:r>
            <a:r>
              <a:rPr sz="499" spc="-65" dirty="0">
                <a:solidFill>
                  <a:srgbClr val="757474"/>
                </a:solidFill>
                <a:latin typeface="Times New Roman"/>
                <a:cs typeface="Times New Roman"/>
              </a:rPr>
              <a:t>...wm1(tf(le</a:t>
            </a:r>
            <a:endParaRPr sz="499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721356" y="5072304"/>
            <a:ext cx="232758" cy="66603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350" spc="-45" dirty="0">
                <a:solidFill>
                  <a:srgbClr val="858789"/>
                </a:solidFill>
                <a:latin typeface="Times New Roman"/>
                <a:cs typeface="Times New Roman"/>
              </a:rPr>
              <a:t>!111</a:t>
            </a:r>
            <a:r>
              <a:rPr sz="350" spc="-45" dirty="0">
                <a:solidFill>
                  <a:srgbClr val="AEACAE"/>
                </a:solidFill>
                <a:latin typeface="Times New Roman"/>
                <a:cs typeface="Times New Roman"/>
              </a:rPr>
              <a:t>:</a:t>
            </a:r>
            <a:r>
              <a:rPr sz="350" spc="-45" dirty="0">
                <a:solidFill>
                  <a:srgbClr val="858789"/>
                </a:solidFill>
                <a:latin typeface="Times New Roman"/>
                <a:cs typeface="Times New Roman"/>
              </a:rPr>
              <a:t>ld </a:t>
            </a:r>
            <a:r>
              <a:rPr sz="350" spc="-40" dirty="0">
                <a:solidFill>
                  <a:srgbClr val="858789"/>
                </a:solidFill>
                <a:latin typeface="Times New Roman"/>
                <a:cs typeface="Times New Roman"/>
              </a:rPr>
              <a:t>lw</a:t>
            </a:r>
            <a:r>
              <a:rPr sz="350" spc="5" dirty="0">
                <a:solidFill>
                  <a:srgbClr val="858789"/>
                </a:solidFill>
                <a:latin typeface="Times New Roman"/>
                <a:cs typeface="Times New Roman"/>
              </a:rPr>
              <a:t> </a:t>
            </a:r>
            <a:r>
              <a:rPr sz="350" spc="-40" dirty="0">
                <a:solidFill>
                  <a:srgbClr val="858789"/>
                </a:solidFill>
                <a:latin typeface="Times New Roman"/>
                <a:cs typeface="Times New Roman"/>
              </a:rPr>
              <a:t>'o.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21" name="Google Shape;282;p41">
            <a:extLst>
              <a:ext uri="{FF2B5EF4-FFF2-40B4-BE49-F238E27FC236}">
                <a16:creationId xmlns:a16="http://schemas.microsoft.com/office/drawing/2014/main" id="{0DC02527-431C-4E8A-B2AF-8E37A3706611}"/>
              </a:ext>
            </a:extLst>
          </p:cNvPr>
          <p:cNvSpPr txBox="1">
            <a:spLocks/>
          </p:cNvSpPr>
          <p:nvPr/>
        </p:nvSpPr>
        <p:spPr>
          <a:xfrm>
            <a:off x="197458" y="243157"/>
            <a:ext cx="2056458" cy="481800"/>
          </a:xfrm>
          <a:prstGeom prst="rect">
            <a:avLst/>
          </a:prstGeom>
          <a:solidFill>
            <a:schemeClr val="tx2">
              <a:lumMod val="75000"/>
              <a:alpha val="56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FF00"/>
                </a:solidFill>
                <a:latin typeface="Roboto Light"/>
                <a:ea typeface="Roboto Light"/>
                <a:cs typeface="Roboto Light"/>
                <a:sym typeface="Roboto Light"/>
              </a:rPr>
              <a:t>Free Trolleys</a:t>
            </a:r>
          </a:p>
          <a:p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" y="0"/>
            <a:ext cx="9132724" cy="513715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812" y="409927"/>
            <a:ext cx="4612660" cy="394515"/>
          </a:xfrm>
          <a:prstGeom prst="rect">
            <a:avLst/>
          </a:prstGeom>
        </p:spPr>
        <p:txBody>
          <a:bodyPr spcFirstLastPara="1" vert="horz" wrap="square" lIns="0" tIns="12684" rIns="0" bIns="0" rtlCol="0" anchor="t" anchorCtr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2397" i="0" spc="80" dirty="0">
                <a:solidFill>
                  <a:srgbClr val="000000"/>
                </a:solidFill>
                <a:latin typeface="Gill Sans MT"/>
                <a:cs typeface="Gill Sans MT"/>
              </a:rPr>
              <a:t>Autonomous </a:t>
            </a:r>
            <a:r>
              <a:rPr sz="2397" i="0" spc="70" dirty="0">
                <a:solidFill>
                  <a:srgbClr val="000000"/>
                </a:solidFill>
                <a:latin typeface="Gill Sans MT"/>
                <a:cs typeface="Gill Sans MT"/>
              </a:rPr>
              <a:t>Vehicle</a:t>
            </a:r>
            <a:r>
              <a:rPr sz="2397" i="0" spc="-315" dirty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sz="2397" i="0" spc="55" dirty="0">
                <a:solidFill>
                  <a:srgbClr val="000000"/>
                </a:solidFill>
                <a:latin typeface="Gill Sans MT"/>
                <a:cs typeface="Gill Sans MT"/>
              </a:rPr>
              <a:t>Development</a:t>
            </a:r>
            <a:endParaRPr sz="2397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74863" y="2958771"/>
            <a:ext cx="3093380" cy="193141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5" name="object 5"/>
          <p:cNvSpPr txBox="1"/>
          <p:nvPr/>
        </p:nvSpPr>
        <p:spPr>
          <a:xfrm>
            <a:off x="5674862" y="2958771"/>
            <a:ext cx="3093711" cy="1681911"/>
          </a:xfrm>
          <a:prstGeom prst="rect">
            <a:avLst/>
          </a:prstGeom>
          <a:ln w="9524">
            <a:solidFill>
              <a:srgbClr val="0097A7"/>
            </a:solidFill>
          </a:ln>
        </p:spPr>
        <p:txBody>
          <a:bodyPr vert="horz" wrap="square" lIns="0" tIns="19661" rIns="0" bIns="0" rtlCol="0">
            <a:spAutoFit/>
          </a:bodyPr>
          <a:lstStyle/>
          <a:p>
            <a:pPr marL="212470" marR="207396" indent="-1268" algn="ctr">
              <a:lnSpc>
                <a:spcPct val="114599"/>
              </a:lnSpc>
              <a:spcBef>
                <a:spcPts val="155"/>
              </a:spcBef>
            </a:pPr>
            <a:r>
              <a:rPr sz="2397" spc="145" dirty="0">
                <a:solidFill>
                  <a:srgbClr val="FFFFFF"/>
                </a:solidFill>
                <a:latin typeface="Gill Sans MT"/>
                <a:cs typeface="Gill Sans MT"/>
              </a:rPr>
              <a:t>Miami </a:t>
            </a:r>
            <a:r>
              <a:rPr sz="2397" spc="100" dirty="0">
                <a:solidFill>
                  <a:srgbClr val="FFFFFF"/>
                </a:solidFill>
                <a:latin typeface="Gill Sans MT"/>
                <a:cs typeface="Gill Sans MT"/>
              </a:rPr>
              <a:t>selected </a:t>
            </a:r>
            <a:r>
              <a:rPr sz="2397" spc="270" dirty="0">
                <a:solidFill>
                  <a:srgbClr val="FFFFFF"/>
                </a:solidFill>
                <a:latin typeface="Gill Sans MT"/>
                <a:cs typeface="Gill Sans MT"/>
              </a:rPr>
              <a:t>as  </a:t>
            </a:r>
            <a:r>
              <a:rPr sz="2397" spc="60" dirty="0">
                <a:solidFill>
                  <a:srgbClr val="FFFFFF"/>
                </a:solidFill>
                <a:latin typeface="Gill Sans MT"/>
                <a:cs typeface="Gill Sans MT"/>
              </a:rPr>
              <a:t>first</a:t>
            </a:r>
            <a:r>
              <a:rPr sz="2397" spc="-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397" spc="60" dirty="0">
                <a:solidFill>
                  <a:srgbClr val="FFFFFF"/>
                </a:solidFill>
                <a:latin typeface="Gill Sans MT"/>
                <a:cs typeface="Gill Sans MT"/>
              </a:rPr>
              <a:t>city</a:t>
            </a:r>
            <a:r>
              <a:rPr sz="2397" spc="-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397" spc="60" dirty="0">
                <a:solidFill>
                  <a:srgbClr val="FFFFFF"/>
                </a:solidFill>
                <a:latin typeface="Gill Sans MT"/>
                <a:cs typeface="Gill Sans MT"/>
              </a:rPr>
              <a:t>in</a:t>
            </a:r>
            <a:r>
              <a:rPr sz="2397" spc="-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397" spc="55" dirty="0">
                <a:solidFill>
                  <a:srgbClr val="FFFFFF"/>
                </a:solidFill>
                <a:latin typeface="Gill Sans MT"/>
                <a:cs typeface="Gill Sans MT"/>
              </a:rPr>
              <a:t>the</a:t>
            </a:r>
            <a:r>
              <a:rPr sz="2397" spc="-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397" spc="95" dirty="0">
                <a:solidFill>
                  <a:srgbClr val="FFFFFF"/>
                </a:solidFill>
                <a:latin typeface="Gill Sans MT"/>
                <a:cs typeface="Gill Sans MT"/>
              </a:rPr>
              <a:t>US</a:t>
            </a:r>
            <a:r>
              <a:rPr sz="2397" spc="-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397" spc="-10" dirty="0">
                <a:solidFill>
                  <a:srgbClr val="FFFFFF"/>
                </a:solidFill>
                <a:latin typeface="Gill Sans MT"/>
                <a:cs typeface="Gill Sans MT"/>
              </a:rPr>
              <a:t>to  </a:t>
            </a:r>
            <a:r>
              <a:rPr sz="2397" spc="70" dirty="0">
                <a:solidFill>
                  <a:srgbClr val="FFFFFF"/>
                </a:solidFill>
                <a:latin typeface="Gill Sans MT"/>
                <a:cs typeface="Gill Sans MT"/>
              </a:rPr>
              <a:t>deploy </a:t>
            </a:r>
            <a:r>
              <a:rPr sz="2397" spc="85" dirty="0">
                <a:solidFill>
                  <a:srgbClr val="FFFFFF"/>
                </a:solidFill>
                <a:latin typeface="Gill Sans MT"/>
                <a:cs typeface="Gill Sans MT"/>
              </a:rPr>
              <a:t>its </a:t>
            </a:r>
            <a:r>
              <a:rPr sz="2397" spc="145" dirty="0">
                <a:solidFill>
                  <a:srgbClr val="FFFFFF"/>
                </a:solidFill>
                <a:latin typeface="Gill Sans MT"/>
                <a:cs typeface="Gill Sans MT"/>
              </a:rPr>
              <a:t>team </a:t>
            </a:r>
            <a:r>
              <a:rPr sz="2397" spc="15" dirty="0">
                <a:solidFill>
                  <a:srgbClr val="FFFFFF"/>
                </a:solidFill>
                <a:latin typeface="Gill Sans MT"/>
                <a:cs typeface="Gill Sans MT"/>
              </a:rPr>
              <a:t>for  </a:t>
            </a:r>
            <a:r>
              <a:rPr sz="2397" spc="110" dirty="0">
                <a:solidFill>
                  <a:srgbClr val="FFFFFF"/>
                </a:solidFill>
                <a:latin typeface="Gill Sans MT"/>
                <a:cs typeface="Gill Sans MT"/>
              </a:rPr>
              <a:t>large-scale</a:t>
            </a:r>
            <a:r>
              <a:rPr sz="2397" spc="-1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397" spc="100" dirty="0">
                <a:solidFill>
                  <a:srgbClr val="FFFFFF"/>
                </a:solidFill>
                <a:latin typeface="Gill Sans MT"/>
                <a:cs typeface="Gill Sans MT"/>
              </a:rPr>
              <a:t>testing</a:t>
            </a:r>
            <a:endParaRPr sz="2397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02" b="39386"/>
          <a:stretch/>
        </p:blipFill>
        <p:spPr>
          <a:xfrm>
            <a:off x="7120950" y="4465304"/>
            <a:ext cx="1744925" cy="37534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4"/>
          <p:cNvSpPr txBox="1">
            <a:spLocks noGrp="1"/>
          </p:cNvSpPr>
          <p:nvPr>
            <p:ph type="title" idx="4294967295"/>
          </p:nvPr>
        </p:nvSpPr>
        <p:spPr>
          <a:xfrm>
            <a:off x="1994250" y="970500"/>
            <a:ext cx="5155500" cy="3202500"/>
          </a:xfrm>
          <a:prstGeom prst="rect">
            <a:avLst/>
          </a:prstGeom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Miami-Dade Ranked </a:t>
            </a:r>
            <a:endParaRPr sz="24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rPr>
              <a:t>#1</a:t>
            </a:r>
            <a:r>
              <a:rPr lang="en" sz="24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24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in US for Emerging Tech Hubs</a:t>
            </a:r>
            <a:endParaRPr sz="24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25" y="4173000"/>
            <a:ext cx="1614630" cy="65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5"/>
          <p:cNvSpPr txBox="1">
            <a:spLocks noGrp="1"/>
          </p:cNvSpPr>
          <p:nvPr>
            <p:ph type="title" idx="4294967295"/>
          </p:nvPr>
        </p:nvSpPr>
        <p:spPr>
          <a:xfrm>
            <a:off x="1994250" y="970500"/>
            <a:ext cx="5155500" cy="3202500"/>
          </a:xfrm>
          <a:prstGeom prst="rect">
            <a:avLst/>
          </a:prstGeom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Miami-Dade </a:t>
            </a:r>
            <a:endParaRPr sz="24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rPr>
              <a:t>#2</a:t>
            </a:r>
            <a:r>
              <a:rPr lang="en" sz="24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24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in US for Tech Job Creation</a:t>
            </a:r>
            <a:endParaRPr sz="24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725" y="4173000"/>
            <a:ext cx="1212026" cy="69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3"/>
          <p:cNvSpPr txBox="1">
            <a:spLocks noGrp="1"/>
          </p:cNvSpPr>
          <p:nvPr>
            <p:ph type="title"/>
          </p:nvPr>
        </p:nvSpPr>
        <p:spPr>
          <a:xfrm>
            <a:off x="1994250" y="970500"/>
            <a:ext cx="5155500" cy="3202500"/>
          </a:xfrm>
          <a:prstGeom prst="rect">
            <a:avLst/>
          </a:prstGeom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Miami: </a:t>
            </a:r>
            <a:endParaRPr sz="24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rPr>
              <a:t>5th</a:t>
            </a:r>
            <a:r>
              <a:rPr lang="en" sz="24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24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best city for doing business</a:t>
            </a:r>
            <a:endParaRPr sz="24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8"/>
          <p:cNvSpPr txBox="1">
            <a:spLocks noGrp="1"/>
          </p:cNvSpPr>
          <p:nvPr>
            <p:ph type="title"/>
          </p:nvPr>
        </p:nvSpPr>
        <p:spPr>
          <a:xfrm>
            <a:off x="6072200" y="2519375"/>
            <a:ext cx="2826900" cy="5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oboto Light"/>
                <a:ea typeface="Roboto Light"/>
                <a:cs typeface="Roboto Light"/>
                <a:sym typeface="Roboto Light"/>
              </a:rPr>
              <a:t>World’s Most </a:t>
            </a:r>
            <a:r>
              <a:rPr lang="en" sz="3000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rPr>
              <a:t>Innovative Architects </a:t>
            </a:r>
            <a:r>
              <a:rPr lang="en" sz="3000">
                <a:latin typeface="Roboto Light"/>
                <a:ea typeface="Roboto Light"/>
                <a:cs typeface="Roboto Light"/>
                <a:sym typeface="Roboto Light"/>
              </a:rPr>
              <a:t>Recreating Miami Skyline</a:t>
            </a:r>
            <a:endParaRPr sz="3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71" name="Google Shape;471;p6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826" b="3836"/>
          <a:stretch/>
        </p:blipFill>
        <p:spPr>
          <a:xfrm>
            <a:off x="130525" y="215050"/>
            <a:ext cx="2864949" cy="25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6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52" r="1192" b="3278"/>
          <a:stretch/>
        </p:blipFill>
        <p:spPr>
          <a:xfrm>
            <a:off x="3082025" y="215050"/>
            <a:ext cx="2602351" cy="257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6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48"/>
          <a:stretch/>
        </p:blipFill>
        <p:spPr>
          <a:xfrm>
            <a:off x="130525" y="2888025"/>
            <a:ext cx="2864949" cy="195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6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2" r="11814"/>
          <a:stretch/>
        </p:blipFill>
        <p:spPr>
          <a:xfrm>
            <a:off x="3082025" y="2888025"/>
            <a:ext cx="2602349" cy="19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BD60C-EE59-4D5C-8813-45FF578B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64AEF-A2E5-4128-B51A-B899C337C9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50" y="0"/>
            <a:ext cx="6858000" cy="5143500"/>
          </a:xfrm>
          <a:prstGeom prst="rect">
            <a:avLst/>
          </a:prstGeom>
        </p:spPr>
      </p:pic>
      <p:sp>
        <p:nvSpPr>
          <p:cNvPr id="5" name="Google Shape;282;p41">
            <a:extLst>
              <a:ext uri="{FF2B5EF4-FFF2-40B4-BE49-F238E27FC236}">
                <a16:creationId xmlns:a16="http://schemas.microsoft.com/office/drawing/2014/main" id="{D011FAAD-5438-47FC-AD1C-B49B62934FC1}"/>
              </a:ext>
            </a:extLst>
          </p:cNvPr>
          <p:cNvSpPr txBox="1">
            <a:spLocks/>
          </p:cNvSpPr>
          <p:nvPr/>
        </p:nvSpPr>
        <p:spPr>
          <a:xfrm>
            <a:off x="0" y="243157"/>
            <a:ext cx="2253916" cy="1268248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  <a:sym typeface="Roboto Light"/>
              </a:rPr>
              <a:t>Creating Complete Streets</a:t>
            </a:r>
          </a:p>
          <a:p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96496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B8D4EC-384F-4EAE-B155-1CA149484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24" t="10137" r="1901" b="19632"/>
          <a:stretch/>
        </p:blipFill>
        <p:spPr>
          <a:xfrm>
            <a:off x="-1221013" y="0"/>
            <a:ext cx="10803499" cy="5143500"/>
          </a:xfrm>
          <a:prstGeom prst="rect">
            <a:avLst/>
          </a:prstGeom>
        </p:spPr>
      </p:pic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CA8D53D1-168C-4315-A7E5-1F644FF272B0}"/>
              </a:ext>
            </a:extLst>
          </p:cNvPr>
          <p:cNvSpPr/>
          <p:nvPr/>
        </p:nvSpPr>
        <p:spPr>
          <a:xfrm rot="3369646">
            <a:off x="2395578" y="3916650"/>
            <a:ext cx="944627" cy="3778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82;p41">
            <a:extLst>
              <a:ext uri="{FF2B5EF4-FFF2-40B4-BE49-F238E27FC236}">
                <a16:creationId xmlns:a16="http://schemas.microsoft.com/office/drawing/2014/main" id="{E15122D9-367F-43CD-94BB-944559C32A23}"/>
              </a:ext>
            </a:extLst>
          </p:cNvPr>
          <p:cNvSpPr txBox="1">
            <a:spLocks/>
          </p:cNvSpPr>
          <p:nvPr/>
        </p:nvSpPr>
        <p:spPr>
          <a:xfrm>
            <a:off x="6514154" y="4300614"/>
            <a:ext cx="2690301" cy="1268248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  <a:sym typeface="Roboto Light"/>
              </a:rPr>
              <a:t>Wider Sidewalks</a:t>
            </a:r>
          </a:p>
          <a:p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59646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143250" y="7252469"/>
            <a:ext cx="64008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25" dirty="0">
                <a:solidFill>
                  <a:srgbClr val="FFFFFF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Biscayne Green demonstrated that the Downtown Miami community desires community spaces for families, children, and dogs. Our play area featured a safe and fun imagination playground made out of recycled and non-standard materials recreating outdoor experiences. With  over 11,000 households with dogs in Downtown and no dog parks within walking distance, the dog park was widely praised and we even featured a ‘puppy brunch’, which proved to be a very successful event.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39" y="578622"/>
            <a:ext cx="4031479" cy="39568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228" y="19227"/>
            <a:ext cx="53646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/>
              <a:t>Growing Downtown Miami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6F983-3BF3-4F99-9FBA-0000D359A07D}"/>
              </a:ext>
            </a:extLst>
          </p:cNvPr>
          <p:cNvSpPr txBox="1"/>
          <p:nvPr/>
        </p:nvSpPr>
        <p:spPr>
          <a:xfrm>
            <a:off x="3878618" y="4663006"/>
            <a:ext cx="4775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Since 2009 Taxable Value Doubled: $9.8B - $19.8B 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1BD240-EA67-4676-9B52-C2E9F40644B0}"/>
              </a:ext>
            </a:extLst>
          </p:cNvPr>
          <p:cNvCxnSpPr>
            <a:cxnSpLocks/>
          </p:cNvCxnSpPr>
          <p:nvPr/>
        </p:nvCxnSpPr>
        <p:spPr>
          <a:xfrm>
            <a:off x="3784716" y="4603883"/>
            <a:ext cx="1684365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46701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35994-6363-4989-8D68-DEDF7258A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D569D-8C5E-4D13-A6C3-DDD30DFE7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02" t="17015" r="43532" b="32464"/>
          <a:stretch/>
        </p:blipFill>
        <p:spPr>
          <a:xfrm>
            <a:off x="450699" y="0"/>
            <a:ext cx="3666267" cy="4556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333C92-8249-4D24-B400-F0072A4B3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54" t="16998" r="37193" b="16725"/>
          <a:stretch/>
        </p:blipFill>
        <p:spPr>
          <a:xfrm>
            <a:off x="4598482" y="1716125"/>
            <a:ext cx="4233818" cy="3427375"/>
          </a:xfrm>
          <a:prstGeom prst="rect">
            <a:avLst/>
          </a:prstGeom>
        </p:spPr>
      </p:pic>
      <p:sp>
        <p:nvSpPr>
          <p:cNvPr id="6" name="Google Shape;282;p41">
            <a:extLst>
              <a:ext uri="{FF2B5EF4-FFF2-40B4-BE49-F238E27FC236}">
                <a16:creationId xmlns:a16="http://schemas.microsoft.com/office/drawing/2014/main" id="{60923E63-E40F-4C3A-8425-0C98D72AA947}"/>
              </a:ext>
            </a:extLst>
          </p:cNvPr>
          <p:cNvSpPr txBox="1">
            <a:spLocks/>
          </p:cNvSpPr>
          <p:nvPr/>
        </p:nvSpPr>
        <p:spPr>
          <a:xfrm>
            <a:off x="4572000" y="4649561"/>
            <a:ext cx="2690301" cy="1268248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  <a:sym typeface="Roboto Light"/>
              </a:rPr>
              <a:t>Wider Sidewalks</a:t>
            </a:r>
          </a:p>
          <a:p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5188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19686-8F3A-4F3E-96CA-4D205BEE1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348E2-14B4-48F0-8A5E-046DCA74A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8" t="20012" b="16592"/>
          <a:stretch/>
        </p:blipFill>
        <p:spPr>
          <a:xfrm>
            <a:off x="-2749953" y="52898"/>
            <a:ext cx="13885731" cy="5090601"/>
          </a:xfrm>
          <a:prstGeom prst="rect">
            <a:avLst/>
          </a:prstGeom>
        </p:spPr>
      </p:pic>
      <p:sp>
        <p:nvSpPr>
          <p:cNvPr id="5" name="Google Shape;282;p41">
            <a:extLst>
              <a:ext uri="{FF2B5EF4-FFF2-40B4-BE49-F238E27FC236}">
                <a16:creationId xmlns:a16="http://schemas.microsoft.com/office/drawing/2014/main" id="{3A363CC4-E7EE-4531-B6F2-578E80618B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53251" y="4570005"/>
            <a:ext cx="2840129" cy="3436136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  <a:sym typeface="Roboto Light"/>
              </a:rPr>
              <a:t>Wider Sidewalks?</a:t>
            </a:r>
          </a:p>
          <a:p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96507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8F53D-58D5-4376-A63D-AF0A7CEAA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E9BEC-1F61-4F8C-A853-678FC9EC8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17C8C-8D04-431A-9E52-A559A60DC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09" t="11171" r="3409" b="8652"/>
          <a:stretch/>
        </p:blipFill>
        <p:spPr>
          <a:xfrm>
            <a:off x="0" y="-55900"/>
            <a:ext cx="9659031" cy="5199400"/>
          </a:xfrm>
          <a:prstGeom prst="rect">
            <a:avLst/>
          </a:prstGeom>
        </p:spPr>
      </p:pic>
      <p:sp>
        <p:nvSpPr>
          <p:cNvPr id="5" name="Google Shape;282;p41">
            <a:extLst>
              <a:ext uri="{FF2B5EF4-FFF2-40B4-BE49-F238E27FC236}">
                <a16:creationId xmlns:a16="http://schemas.microsoft.com/office/drawing/2014/main" id="{E5450A63-4876-4E35-8716-03A764BA9523}"/>
              </a:ext>
            </a:extLst>
          </p:cNvPr>
          <p:cNvSpPr txBox="1">
            <a:spLocks/>
          </p:cNvSpPr>
          <p:nvPr/>
        </p:nvSpPr>
        <p:spPr>
          <a:xfrm>
            <a:off x="6612395" y="4644126"/>
            <a:ext cx="2690301" cy="1268248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  <a:sym typeface="Roboto Light"/>
              </a:rPr>
              <a:t>Wider Sidewalks</a:t>
            </a:r>
          </a:p>
          <a:p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913968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28A4C-DD0B-4BF7-A5DB-17D38FCF4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734" y="4581009"/>
            <a:ext cx="3016210" cy="562491"/>
          </a:xfrm>
        </p:spPr>
        <p:txBody>
          <a:bodyPr/>
          <a:lstStyle/>
          <a:p>
            <a:r>
              <a:rPr lang="en-US" sz="2400" dirty="0"/>
              <a:t>Why Waivers?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7FC9F-1C7B-4CC6-B36D-57F315F445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00249" y="642937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70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D7ADC-8690-470C-AC30-BA8997C5E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135EF-9F9A-4836-83F0-21C02D74C5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040" b="15382"/>
          <a:stretch/>
        </p:blipFill>
        <p:spPr>
          <a:xfrm rot="5400000">
            <a:off x="1859548" y="562265"/>
            <a:ext cx="5203528" cy="40789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B3211C-600D-4DD2-9AB4-C73FA504E418}"/>
              </a:ext>
            </a:extLst>
          </p:cNvPr>
          <p:cNvSpPr txBox="1">
            <a:spLocks/>
          </p:cNvSpPr>
          <p:nvPr/>
        </p:nvSpPr>
        <p:spPr>
          <a:xfrm>
            <a:off x="6981734" y="4581009"/>
            <a:ext cx="3016210" cy="562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/>
              <a:t>Why Waivers?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0237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25038-859D-461E-97C6-C3A14C5DC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03EFB-3499-433E-8BD1-51C871B173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15730" y="642937"/>
            <a:ext cx="5143500" cy="38576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16227A9-BC60-4EDC-AA53-F7B1C14C6208}"/>
              </a:ext>
            </a:extLst>
          </p:cNvPr>
          <p:cNvSpPr txBox="1">
            <a:spLocks/>
          </p:cNvSpPr>
          <p:nvPr/>
        </p:nvSpPr>
        <p:spPr>
          <a:xfrm>
            <a:off x="4284833" y="3575478"/>
            <a:ext cx="5713111" cy="126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Back of the house = </a:t>
            </a:r>
          </a:p>
          <a:p>
            <a:r>
              <a:rPr lang="en-US" sz="2400" dirty="0">
                <a:solidFill>
                  <a:schemeClr val="tx1"/>
                </a:solidFill>
              </a:rPr>
              <a:t>poor street experience</a:t>
            </a:r>
          </a:p>
        </p:txBody>
      </p:sp>
    </p:spTree>
    <p:extLst>
      <p:ext uri="{BB962C8B-B14F-4D97-AF65-F5344CB8AC3E}">
        <p14:creationId xmlns:p14="http://schemas.microsoft.com/office/powerpoint/2010/main" val="1314203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E2D68-FD90-4979-BFA8-B334AEFD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9F66D-2721-49F6-A449-BAD334992D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66" y="-44871"/>
            <a:ext cx="8803934" cy="660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85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CE3F9-BF90-44CF-8A11-A3A26FA68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46D3A2-CE79-4371-A8A7-25AFC4FC85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63378" y="811280"/>
            <a:ext cx="6490244" cy="486768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8BF327-AA66-44E9-96B7-CFC52F94F063}"/>
              </a:ext>
            </a:extLst>
          </p:cNvPr>
          <p:cNvSpPr txBox="1">
            <a:spLocks/>
          </p:cNvSpPr>
          <p:nvPr/>
        </p:nvSpPr>
        <p:spPr>
          <a:xfrm>
            <a:off x="5215304" y="3976000"/>
            <a:ext cx="3438446" cy="126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Accommodating cars can kill the street</a:t>
            </a:r>
          </a:p>
        </p:txBody>
      </p:sp>
    </p:spTree>
    <p:extLst>
      <p:ext uri="{BB962C8B-B14F-4D97-AF65-F5344CB8AC3E}">
        <p14:creationId xmlns:p14="http://schemas.microsoft.com/office/powerpoint/2010/main" val="3678967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BEFDA0-E814-4D7B-807A-5109F191E1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24" t="8752" r="35540" b="2030"/>
          <a:stretch/>
        </p:blipFill>
        <p:spPr>
          <a:xfrm>
            <a:off x="5535687" y="-12497"/>
            <a:ext cx="3608313" cy="5168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85891A-BA12-46D9-9334-EB3F767A5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50" y="450150"/>
            <a:ext cx="5341055" cy="1128670"/>
          </a:xfrm>
        </p:spPr>
        <p:txBody>
          <a:bodyPr/>
          <a:lstStyle/>
          <a:p>
            <a:r>
              <a:rPr lang="en-US" sz="3200" dirty="0"/>
              <a:t>Downtown: In search of green space</a:t>
            </a:r>
          </a:p>
        </p:txBody>
      </p:sp>
    </p:spTree>
    <p:extLst>
      <p:ext uri="{BB962C8B-B14F-4D97-AF65-F5344CB8AC3E}">
        <p14:creationId xmlns:p14="http://schemas.microsoft.com/office/powerpoint/2010/main" val="533718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34" y="1038315"/>
            <a:ext cx="4734053" cy="3156035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-1" y="0"/>
            <a:ext cx="8983655" cy="60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Looking To our Roads to Increase Green Space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1088" y="1019086"/>
            <a:ext cx="2663591" cy="3163013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75698849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281275" y="248502"/>
            <a:ext cx="5318400" cy="71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Downtown Miami:</a:t>
            </a:r>
            <a:endParaRPr sz="2400" dirty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735880" y="918660"/>
            <a:ext cx="5993100" cy="224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Light"/>
              <a:buChar char="●"/>
            </a:pPr>
            <a:r>
              <a:rPr lang="en" sz="18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Florida is </a:t>
            </a:r>
            <a:r>
              <a:rPr lang="en" sz="18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en" sz="1800" b="1" baseline="30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rd</a:t>
            </a:r>
            <a:r>
              <a:rPr lang="en" sz="18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most populous US State at </a:t>
            </a:r>
            <a:r>
              <a:rPr lang="en" sz="18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21.3 M</a:t>
            </a:r>
            <a:r>
              <a:rPr lang="en" sz="18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 </a:t>
            </a:r>
            <a:endParaRPr sz="1800" dirty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3429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Light"/>
              <a:buChar char="●"/>
            </a:pPr>
            <a:r>
              <a:rPr lang="en" sz="18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Miami is the </a:t>
            </a:r>
            <a:r>
              <a:rPr lang="en" sz="18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r>
              <a:rPr lang="en" sz="1800" b="1" baseline="30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</a:t>
            </a:r>
            <a:r>
              <a:rPr lang="en" sz="18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largest US Metro at </a:t>
            </a:r>
            <a:r>
              <a:rPr lang="en" sz="18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6.2 M</a:t>
            </a:r>
            <a:endParaRPr sz="18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Light"/>
              <a:buChar char="●"/>
            </a:pPr>
            <a:r>
              <a:rPr lang="en" sz="180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#1</a:t>
            </a:r>
            <a:r>
              <a:rPr lang="en" sz="18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Happiest place to work (Forbes)</a:t>
            </a:r>
            <a:endParaRPr sz="1800" dirty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3429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 Light"/>
              <a:buChar char="●"/>
            </a:pPr>
            <a:r>
              <a:rPr lang="en" sz="180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Greater Downtown is truly dense, urban, and tropical </a:t>
            </a:r>
            <a:endParaRPr sz="1800" dirty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88" name="Google Shape;88;p19"/>
          <p:cNvSpPr txBox="1"/>
          <p:nvPr/>
        </p:nvSpPr>
        <p:spPr>
          <a:xfrm>
            <a:off x="327800" y="740399"/>
            <a:ext cx="39090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The Magic City in Contex</a:t>
            </a:r>
            <a:r>
              <a:rPr lang="en-US" sz="2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t</a:t>
            </a:r>
            <a:r>
              <a:rPr lang="en" sz="2400" dirty="0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sz="2400" dirty="0">
              <a:solidFill>
                <a:schemeClr val="accent5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" name="Google Shape;98;p21">
            <a:extLst>
              <a:ext uri="{FF2B5EF4-FFF2-40B4-BE49-F238E27FC236}">
                <a16:creationId xmlns:a16="http://schemas.microsoft.com/office/drawing/2014/main" id="{3D70AC49-26E2-47BA-A65C-BB41E700C616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50132"/>
            <a:ext cx="9144002" cy="2746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5" y="755724"/>
            <a:ext cx="8555035" cy="42408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3505" y="4285434"/>
            <a:ext cx="144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Brickell 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Bay </a:t>
            </a:r>
            <a:r>
              <a:rPr lang="en-US" sz="900" b="1" dirty="0" err="1">
                <a:solidFill>
                  <a:schemeClr val="bg1"/>
                </a:solidFill>
              </a:rPr>
              <a:t>Dr</a:t>
            </a:r>
            <a:endParaRPr lang="en-US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2081" y="3348560"/>
            <a:ext cx="14488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4 Ambassadors </a:t>
            </a:r>
            <a:endParaRPr lang="en-US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94860" y="2502980"/>
            <a:ext cx="144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Bayfront 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Park</a:t>
            </a:r>
            <a:endParaRPr lang="en-US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24049" y="3579293"/>
            <a:ext cx="14488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Brickell Key</a:t>
            </a:r>
            <a:endParaRPr lang="en-US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72851" y="2115360"/>
            <a:ext cx="144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Bayside 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Marketplace</a:t>
            </a:r>
            <a:endParaRPr lang="en-US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76986" y="2813562"/>
            <a:ext cx="14488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Brickell Park</a:t>
            </a:r>
            <a:endParaRPr lang="en-US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93279" y="3883557"/>
            <a:ext cx="14488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Jade Residences</a:t>
            </a:r>
            <a:endParaRPr lang="en-US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60395" y="3570017"/>
            <a:ext cx="144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The Mark 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On Brickell</a:t>
            </a:r>
            <a:endParaRPr lang="en-US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42446" y="1714967"/>
            <a:ext cx="14488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Museum Park</a:t>
            </a:r>
            <a:endParaRPr lang="en-US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83302" y="1726255"/>
            <a:ext cx="35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AAA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87579" y="1567907"/>
            <a:ext cx="144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Sea Isle</a:t>
            </a:r>
          </a:p>
          <a:p>
            <a:r>
              <a:rPr lang="en-US" sz="900" b="1" dirty="0">
                <a:solidFill>
                  <a:schemeClr val="bg1"/>
                </a:solidFill>
              </a:rPr>
              <a:t>Marina</a:t>
            </a:r>
            <a:endParaRPr lang="en-US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81313" y="4719879"/>
            <a:ext cx="14488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Riverwalk</a:t>
            </a:r>
            <a:endParaRPr lang="en-US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101746"/>
            <a:ext cx="8739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Miami Baywalk and Riverwalk</a:t>
            </a:r>
            <a:r>
              <a:rPr lang="en-US" sz="1200" b="1" dirty="0">
                <a:solidFill>
                  <a:srgbClr val="00B0F0"/>
                </a:solidFill>
              </a:rPr>
              <a:t> </a:t>
            </a:r>
            <a:endParaRPr lang="en-US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981007" y="1570011"/>
            <a:ext cx="14488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PAMM</a:t>
            </a:r>
            <a:endParaRPr lang="en-US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01892" y="4354683"/>
            <a:ext cx="14488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Biscayne Bay</a:t>
            </a:r>
            <a:endParaRPr lang="en-US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88255" y="4527995"/>
            <a:ext cx="14488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solidFill>
                  <a:schemeClr val="bg1"/>
                </a:solidFill>
              </a:rPr>
              <a:t>Baywalk</a:t>
            </a:r>
            <a:endParaRPr lang="en-US" sz="9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62860" y="4596485"/>
            <a:ext cx="647586" cy="85659"/>
          </a:xfrm>
          <a:prstGeom prst="rect">
            <a:avLst/>
          </a:prstGeom>
          <a:solidFill>
            <a:srgbClr val="4BD0FF"/>
          </a:solidFill>
          <a:ln>
            <a:solidFill>
              <a:srgbClr val="4BD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Rectangle 29"/>
          <p:cNvSpPr/>
          <p:nvPr/>
        </p:nvSpPr>
        <p:spPr>
          <a:xfrm>
            <a:off x="8262860" y="4779778"/>
            <a:ext cx="647586" cy="85659"/>
          </a:xfrm>
          <a:prstGeom prst="rect">
            <a:avLst/>
          </a:prstGeom>
          <a:solidFill>
            <a:srgbClr val="3B1AFE"/>
          </a:solidFill>
          <a:ln>
            <a:solidFill>
              <a:srgbClr val="3B1A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806745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8C53AA-948D-4297-BC4C-55EC9EDB2B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85" y="429352"/>
            <a:ext cx="4008576" cy="3006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9A528-93DC-4645-A6A2-00962207D1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728068"/>
            <a:ext cx="4553909" cy="3415432"/>
          </a:xfrm>
          <a:prstGeom prst="rect">
            <a:avLst/>
          </a:prstGeom>
        </p:spPr>
      </p:pic>
      <p:sp>
        <p:nvSpPr>
          <p:cNvPr id="5" name="Google Shape;282;p41">
            <a:extLst>
              <a:ext uri="{FF2B5EF4-FFF2-40B4-BE49-F238E27FC236}">
                <a16:creationId xmlns:a16="http://schemas.microsoft.com/office/drawing/2014/main" id="{42FDF58D-7B1D-4468-8FC9-4B542D35B7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45179" y="1"/>
            <a:ext cx="2598821" cy="541408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  <a:sym typeface="Roboto Light"/>
              </a:rPr>
              <a:t>Miami Baywalk</a:t>
            </a:r>
          </a:p>
          <a:p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629586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F1D2-2075-45E6-A79B-257DA3C8F9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7058D-5681-4D9D-8A67-6903830197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027A1-3576-432F-AD86-C44659D4CD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42241" cy="6931680"/>
          </a:xfrm>
          <a:prstGeom prst="rect">
            <a:avLst/>
          </a:prstGeom>
        </p:spPr>
      </p:pic>
      <p:sp>
        <p:nvSpPr>
          <p:cNvPr id="6" name="Google Shape;282;p41">
            <a:extLst>
              <a:ext uri="{FF2B5EF4-FFF2-40B4-BE49-F238E27FC236}">
                <a16:creationId xmlns:a16="http://schemas.microsoft.com/office/drawing/2014/main" id="{9AC6AD6D-10F1-4010-BD98-2B2395B1933B}"/>
              </a:ext>
            </a:extLst>
          </p:cNvPr>
          <p:cNvSpPr txBox="1">
            <a:spLocks/>
          </p:cNvSpPr>
          <p:nvPr/>
        </p:nvSpPr>
        <p:spPr>
          <a:xfrm>
            <a:off x="6643420" y="4700009"/>
            <a:ext cx="2598821" cy="541408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  <a:sym typeface="Roboto Light"/>
              </a:rPr>
              <a:t>Miami Baywalk?</a:t>
            </a:r>
          </a:p>
          <a:p>
            <a:endParaRPr lang="en-US" sz="2400" dirty="0">
              <a:solidFill>
                <a:srgbClr val="FFFF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807113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 descr="C:\Users\lbaculi\Desktop\maxresdefault.jpg">
            <a:extLst>
              <a:ext uri="{FF2B5EF4-FFF2-40B4-BE49-F238E27FC236}">
                <a16:creationId xmlns:a16="http://schemas.microsoft.com/office/drawing/2014/main" id="{D2680CE0-EF86-4550-A3B2-1FA5C04EA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03" y="742950"/>
            <a:ext cx="782359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0D5900-8587-427B-BF8D-767993D7CA4E}"/>
              </a:ext>
            </a:extLst>
          </p:cNvPr>
          <p:cNvSpPr/>
          <p:nvPr/>
        </p:nvSpPr>
        <p:spPr>
          <a:xfrm>
            <a:off x="1314450" y="742950"/>
            <a:ext cx="6686550" cy="1028700"/>
          </a:xfrm>
          <a:prstGeom prst="rect">
            <a:avLst/>
          </a:prstGeom>
          <a:solidFill>
            <a:schemeClr val="bg1">
              <a:lumMod val="6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4212" name="Picture 2" descr="C:\Users\lbaculi\Desktop\IMG_0296.jpg">
            <a:extLst>
              <a:ext uri="{FF2B5EF4-FFF2-40B4-BE49-F238E27FC236}">
                <a16:creationId xmlns:a16="http://schemas.microsoft.com/office/drawing/2014/main" id="{6AD279C6-1BFF-407D-B5F4-015903A17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835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60AE2D-1112-479F-95F6-F2A85D34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703" y="73674"/>
            <a:ext cx="6572250" cy="571500"/>
          </a:xfrm>
        </p:spPr>
        <p:txBody>
          <a:bodyPr rtlCol="0">
            <a:noAutofit/>
          </a:bodyPr>
          <a:lstStyle/>
          <a:p>
            <a:pPr algn="l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Factoring In Resilience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F8ACF4-AA82-40BD-B78F-7A1D95D46068}"/>
              </a:ext>
            </a:extLst>
          </p:cNvPr>
          <p:cNvSpPr txBox="1">
            <a:spLocks/>
          </p:cNvSpPr>
          <p:nvPr/>
        </p:nvSpPr>
        <p:spPr>
          <a:xfrm>
            <a:off x="2914650" y="571500"/>
            <a:ext cx="4343400" cy="1714500"/>
          </a:xfrm>
          <a:prstGeom prst="rect">
            <a:avLst/>
          </a:prstGeo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endParaRPr lang="en-US" sz="135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indent="-169069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r>
              <a:rPr lang="en-US" sz="1200" b="1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Raise Elevation of Perimeter Roads</a:t>
            </a:r>
          </a:p>
          <a:p>
            <a:pPr indent="-169069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r>
              <a:rPr lang="en-US" sz="1200" b="1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Adapt Underground Utilities</a:t>
            </a:r>
          </a:p>
          <a:p>
            <a:pPr indent="-169069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r>
              <a:rPr lang="en-US" sz="1200" b="1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Modify </a:t>
            </a:r>
            <a:r>
              <a:rPr lang="en-US" sz="1200" b="1" kern="1200" dirty="0" err="1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Stormwater</a:t>
            </a:r>
            <a:r>
              <a:rPr lang="en-US" sz="1200" b="1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Management Infrastructure</a:t>
            </a:r>
          </a:p>
          <a:p>
            <a:pPr indent="-169069" defTabSz="685800"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173831" indent="-173831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en-US" sz="10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en-US" sz="10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C57839-C08A-4CFA-BD9D-EB7BDD630454}"/>
              </a:ext>
            </a:extLst>
          </p:cNvPr>
          <p:cNvSpPr txBox="1"/>
          <p:nvPr/>
        </p:nvSpPr>
        <p:spPr>
          <a:xfrm>
            <a:off x="2739338" y="4892873"/>
            <a:ext cx="4685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 Courtesy of Coastal Systems International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lbaculi\AppData\Local\Microsoft\Windows\Temporary Internet Files\Content.Outlook\EBAIUVMK\3.jpg">
            <a:extLst>
              <a:ext uri="{FF2B5EF4-FFF2-40B4-BE49-F238E27FC236}">
                <a16:creationId xmlns:a16="http://schemas.microsoft.com/office/drawing/2014/main" id="{F1853682-F3EB-4502-86DF-7CB511AFF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633412"/>
            <a:ext cx="685800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9" descr="IMG_7547">
            <a:extLst>
              <a:ext uri="{FF2B5EF4-FFF2-40B4-BE49-F238E27FC236}">
                <a16:creationId xmlns:a16="http://schemas.microsoft.com/office/drawing/2014/main" id="{956894DC-666F-4B9D-9BCF-310C59EA2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74" r="9091"/>
          <a:stretch>
            <a:fillRect/>
          </a:stretch>
        </p:blipFill>
        <p:spPr bwMode="auto">
          <a:xfrm>
            <a:off x="83167538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10" descr="IMG_8612">
            <a:extLst>
              <a:ext uri="{FF2B5EF4-FFF2-40B4-BE49-F238E27FC236}">
                <a16:creationId xmlns:a16="http://schemas.microsoft.com/office/drawing/2014/main" id="{9FD006C6-07E9-44FE-AAA1-581087981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26" r="22223"/>
          <a:stretch>
            <a:fillRect/>
          </a:stretch>
        </p:blipFill>
        <p:spPr bwMode="auto">
          <a:xfrm>
            <a:off x="81195863" y="79981425"/>
            <a:ext cx="195619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11" descr="T21 (3)">
            <a:extLst>
              <a:ext uri="{FF2B5EF4-FFF2-40B4-BE49-F238E27FC236}">
                <a16:creationId xmlns:a16="http://schemas.microsoft.com/office/drawing/2014/main" id="{43C386AC-5E57-46B0-9D12-F9992446D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58" r="23106"/>
          <a:stretch>
            <a:fillRect/>
          </a:stretch>
        </p:blipFill>
        <p:spPr bwMode="auto">
          <a:xfrm>
            <a:off x="85124925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12" descr="IMG_3610">
            <a:extLst>
              <a:ext uri="{FF2B5EF4-FFF2-40B4-BE49-F238E27FC236}">
                <a16:creationId xmlns:a16="http://schemas.microsoft.com/office/drawing/2014/main" id="{85E181A7-3D0F-4B39-A85F-8FF780D1C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91"/>
          <a:stretch>
            <a:fillRect/>
          </a:stretch>
        </p:blipFill>
        <p:spPr bwMode="auto">
          <a:xfrm>
            <a:off x="87082313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Rectangle 13">
            <a:extLst>
              <a:ext uri="{FF2B5EF4-FFF2-40B4-BE49-F238E27FC236}">
                <a16:creationId xmlns:a16="http://schemas.microsoft.com/office/drawing/2014/main" id="{1BDCE879-96E2-4AB8-A37F-1B4DF9A5D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95863" y="82681763"/>
            <a:ext cx="7843838" cy="128588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7432" rIns="27432" bIns="27432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6264" name="Rectangle 14">
            <a:extLst>
              <a:ext uri="{FF2B5EF4-FFF2-40B4-BE49-F238E27FC236}">
                <a16:creationId xmlns:a16="http://schemas.microsoft.com/office/drawing/2014/main" id="{C9024383-9B86-4F4D-9D37-7DBC5ED8D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60569" y="81824513"/>
            <a:ext cx="1062038" cy="85725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7432" rIns="27432" bIns="27432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350" kern="1200">
              <a:solidFill>
                <a:prstClr val="black"/>
              </a:solidFill>
              <a:ea typeface="+mn-ea"/>
            </a:endParaRPr>
          </a:p>
        </p:txBody>
      </p:sp>
      <p:pic>
        <p:nvPicPr>
          <p:cNvPr id="96265" name="Picture 15" descr="CSI Logo_2011">
            <a:extLst>
              <a:ext uri="{FF2B5EF4-FFF2-40B4-BE49-F238E27FC236}">
                <a16:creationId xmlns:a16="http://schemas.microsoft.com/office/drawing/2014/main" id="{9B5A8864-8F25-4502-B800-FBBE7C157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15338" y="81843563"/>
            <a:ext cx="985838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16" descr="IMG_7547">
            <a:extLst>
              <a:ext uri="{FF2B5EF4-FFF2-40B4-BE49-F238E27FC236}">
                <a16:creationId xmlns:a16="http://schemas.microsoft.com/office/drawing/2014/main" id="{5B5B19AC-7FBA-45AF-A43D-B9F18B448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74" r="9091"/>
          <a:stretch>
            <a:fillRect/>
          </a:stretch>
        </p:blipFill>
        <p:spPr bwMode="auto">
          <a:xfrm>
            <a:off x="83167538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7" name="Picture 17" descr="IMG_8612">
            <a:extLst>
              <a:ext uri="{FF2B5EF4-FFF2-40B4-BE49-F238E27FC236}">
                <a16:creationId xmlns:a16="http://schemas.microsoft.com/office/drawing/2014/main" id="{02030B35-2D59-4135-B80F-E219AEE2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26" r="22223"/>
          <a:stretch>
            <a:fillRect/>
          </a:stretch>
        </p:blipFill>
        <p:spPr bwMode="auto">
          <a:xfrm>
            <a:off x="81195863" y="79981425"/>
            <a:ext cx="195619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8" name="Picture 18" descr="T21 (3)">
            <a:extLst>
              <a:ext uri="{FF2B5EF4-FFF2-40B4-BE49-F238E27FC236}">
                <a16:creationId xmlns:a16="http://schemas.microsoft.com/office/drawing/2014/main" id="{44239455-E6CE-4472-8980-D4C9C8FF1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58" r="23106"/>
          <a:stretch>
            <a:fillRect/>
          </a:stretch>
        </p:blipFill>
        <p:spPr bwMode="auto">
          <a:xfrm>
            <a:off x="85124925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9" name="Picture 19" descr="IMG_3610">
            <a:extLst>
              <a:ext uri="{FF2B5EF4-FFF2-40B4-BE49-F238E27FC236}">
                <a16:creationId xmlns:a16="http://schemas.microsoft.com/office/drawing/2014/main" id="{9E94E19D-BAC9-4720-B2FC-CA075BA34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91"/>
          <a:stretch>
            <a:fillRect/>
          </a:stretch>
        </p:blipFill>
        <p:spPr bwMode="auto">
          <a:xfrm>
            <a:off x="87082313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0" name="Rectangle 20">
            <a:extLst>
              <a:ext uri="{FF2B5EF4-FFF2-40B4-BE49-F238E27FC236}">
                <a16:creationId xmlns:a16="http://schemas.microsoft.com/office/drawing/2014/main" id="{DF7D7800-49F4-43C4-BF4F-6E0AF6B8B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95863" y="82681763"/>
            <a:ext cx="7843838" cy="128588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7432" rIns="27432" bIns="27432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6271" name="Rectangle 21">
            <a:extLst>
              <a:ext uri="{FF2B5EF4-FFF2-40B4-BE49-F238E27FC236}">
                <a16:creationId xmlns:a16="http://schemas.microsoft.com/office/drawing/2014/main" id="{962E8E70-C536-4AE2-BF93-8B43EDAAC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60569" y="81824513"/>
            <a:ext cx="1062038" cy="85725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7432" rIns="27432" bIns="27432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350" kern="1200">
              <a:solidFill>
                <a:prstClr val="black"/>
              </a:solidFill>
              <a:ea typeface="+mn-ea"/>
            </a:endParaRPr>
          </a:p>
        </p:txBody>
      </p:sp>
      <p:pic>
        <p:nvPicPr>
          <p:cNvPr id="96272" name="Picture 22" descr="CSI Logo_2011">
            <a:extLst>
              <a:ext uri="{FF2B5EF4-FFF2-40B4-BE49-F238E27FC236}">
                <a16:creationId xmlns:a16="http://schemas.microsoft.com/office/drawing/2014/main" id="{B3EBB1B6-33DE-42FD-8AE7-CCE4951B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15338" y="81843563"/>
            <a:ext cx="985838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B568915-530D-45B2-A41D-04B8A4C8D374}"/>
              </a:ext>
            </a:extLst>
          </p:cNvPr>
          <p:cNvSpPr txBox="1">
            <a:spLocks/>
          </p:cNvSpPr>
          <p:nvPr/>
        </p:nvSpPr>
        <p:spPr>
          <a:xfrm>
            <a:off x="1143000" y="-228600"/>
            <a:ext cx="6858000" cy="1714500"/>
          </a:xfrm>
          <a:prstGeom prst="rect">
            <a:avLst/>
          </a:prstGeom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endParaRPr lang="en-US" sz="135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indent="-169069" defTabSz="685800">
              <a:lnSpc>
                <a:spcPct val="150000"/>
              </a:lnSpc>
              <a:spcBef>
                <a:spcPct val="20000"/>
              </a:spcBef>
              <a:buClrTx/>
              <a:defRPr/>
            </a:pPr>
            <a:r>
              <a:rPr lang="en-US" sz="21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rPr>
              <a:t>Raise Elevation of Perimeter Roads to Limit Flooding</a:t>
            </a:r>
          </a:p>
          <a:p>
            <a:pPr indent="-169069" defTabSz="685800">
              <a:spcBef>
                <a:spcPct val="20000"/>
              </a:spcBef>
              <a:buClrTx/>
              <a:buFont typeface="Arial" pitchFamily="34" charset="0"/>
              <a:buChar char="•"/>
              <a:defRPr/>
            </a:pPr>
            <a:endParaRPr lang="en-US" sz="21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+mn-cs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en-US" sz="10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en-US" sz="10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6B5D61C3-572A-4AC1-ACA2-DFFE1E99089A}"/>
              </a:ext>
            </a:extLst>
          </p:cNvPr>
          <p:cNvSpPr txBox="1">
            <a:spLocks/>
          </p:cNvSpPr>
          <p:nvPr/>
        </p:nvSpPr>
        <p:spPr bwMode="auto">
          <a:xfrm>
            <a:off x="6286500" y="3943350"/>
            <a:ext cx="26289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>
              <a:spcBef>
                <a:spcPct val="20000"/>
              </a:spcBef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n-ea"/>
                <a:cs typeface="Arial" panose="020B0604020202020204" pitchFamily="34" charset="0"/>
              </a:rPr>
              <a:t>Existing Baywalk</a:t>
            </a: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en-US" sz="2700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D8CEADE2-CF60-4693-9A67-F9F6BE9931A6}"/>
              </a:ext>
            </a:extLst>
          </p:cNvPr>
          <p:cNvSpPr txBox="1">
            <a:spLocks/>
          </p:cNvSpPr>
          <p:nvPr/>
        </p:nvSpPr>
        <p:spPr bwMode="auto">
          <a:xfrm>
            <a:off x="5543550" y="1714500"/>
            <a:ext cx="26289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>
              <a:spcBef>
                <a:spcPct val="20000"/>
              </a:spcBef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n-ea"/>
                <a:cs typeface="Arial" panose="020B0604020202020204" pitchFamily="34" charset="0"/>
              </a:rPr>
              <a:t>Existing High-Rise</a:t>
            </a: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en-US" sz="2700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EF1220-6998-45AE-AC52-87B03F5E91B0}"/>
              </a:ext>
            </a:extLst>
          </p:cNvPr>
          <p:cNvSpPr txBox="1"/>
          <p:nvPr/>
        </p:nvSpPr>
        <p:spPr>
          <a:xfrm>
            <a:off x="5138777" y="4835723"/>
            <a:ext cx="4685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 Courtesy of Coastal Systems International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9" descr="IMG_7547">
            <a:extLst>
              <a:ext uri="{FF2B5EF4-FFF2-40B4-BE49-F238E27FC236}">
                <a16:creationId xmlns:a16="http://schemas.microsoft.com/office/drawing/2014/main" id="{597A7E59-0EB3-4C35-A65C-C398F7590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74" r="9091"/>
          <a:stretch>
            <a:fillRect/>
          </a:stretch>
        </p:blipFill>
        <p:spPr bwMode="auto">
          <a:xfrm>
            <a:off x="83167538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10" descr="IMG_8612">
            <a:extLst>
              <a:ext uri="{FF2B5EF4-FFF2-40B4-BE49-F238E27FC236}">
                <a16:creationId xmlns:a16="http://schemas.microsoft.com/office/drawing/2014/main" id="{D4D97B4E-33AD-42F4-B40B-C9A04FF63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26" r="22223"/>
          <a:stretch>
            <a:fillRect/>
          </a:stretch>
        </p:blipFill>
        <p:spPr bwMode="auto">
          <a:xfrm>
            <a:off x="81195863" y="79981425"/>
            <a:ext cx="195619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11" descr="T21 (3)">
            <a:extLst>
              <a:ext uri="{FF2B5EF4-FFF2-40B4-BE49-F238E27FC236}">
                <a16:creationId xmlns:a16="http://schemas.microsoft.com/office/drawing/2014/main" id="{FA14B307-6575-4105-97DB-B117AB24B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58" r="23106"/>
          <a:stretch>
            <a:fillRect/>
          </a:stretch>
        </p:blipFill>
        <p:spPr bwMode="auto">
          <a:xfrm>
            <a:off x="85124925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12" descr="IMG_3610">
            <a:extLst>
              <a:ext uri="{FF2B5EF4-FFF2-40B4-BE49-F238E27FC236}">
                <a16:creationId xmlns:a16="http://schemas.microsoft.com/office/drawing/2014/main" id="{1084A873-EE36-4DA3-949F-72AF2FCCD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91"/>
          <a:stretch>
            <a:fillRect/>
          </a:stretch>
        </p:blipFill>
        <p:spPr bwMode="auto">
          <a:xfrm>
            <a:off x="87082313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Rectangle 13">
            <a:extLst>
              <a:ext uri="{FF2B5EF4-FFF2-40B4-BE49-F238E27FC236}">
                <a16:creationId xmlns:a16="http://schemas.microsoft.com/office/drawing/2014/main" id="{156E3BE0-952F-46BD-A15F-5D99D481D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95863" y="82681763"/>
            <a:ext cx="7843838" cy="128588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7432" rIns="27432" bIns="27432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8311" name="Rectangle 14">
            <a:extLst>
              <a:ext uri="{FF2B5EF4-FFF2-40B4-BE49-F238E27FC236}">
                <a16:creationId xmlns:a16="http://schemas.microsoft.com/office/drawing/2014/main" id="{AD153F4A-AB4B-4BD7-9C35-4254459DC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60569" y="81824513"/>
            <a:ext cx="1062038" cy="85725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7432" rIns="27432" bIns="27432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350" kern="1200">
              <a:solidFill>
                <a:prstClr val="black"/>
              </a:solidFill>
              <a:ea typeface="+mn-ea"/>
            </a:endParaRPr>
          </a:p>
        </p:txBody>
      </p:sp>
      <p:pic>
        <p:nvPicPr>
          <p:cNvPr id="98312" name="Picture 15" descr="CSI Logo_2011">
            <a:extLst>
              <a:ext uri="{FF2B5EF4-FFF2-40B4-BE49-F238E27FC236}">
                <a16:creationId xmlns:a16="http://schemas.microsoft.com/office/drawing/2014/main" id="{982BF8ED-B652-4B2E-B73C-24A5CF9A1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15338" y="81843563"/>
            <a:ext cx="985838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16" descr="IMG_7547">
            <a:extLst>
              <a:ext uri="{FF2B5EF4-FFF2-40B4-BE49-F238E27FC236}">
                <a16:creationId xmlns:a16="http://schemas.microsoft.com/office/drawing/2014/main" id="{7693AE81-71A9-4D9A-99EB-ABFF1F92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74" r="9091"/>
          <a:stretch>
            <a:fillRect/>
          </a:stretch>
        </p:blipFill>
        <p:spPr bwMode="auto">
          <a:xfrm>
            <a:off x="83167538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4" name="Picture 17" descr="IMG_8612">
            <a:extLst>
              <a:ext uri="{FF2B5EF4-FFF2-40B4-BE49-F238E27FC236}">
                <a16:creationId xmlns:a16="http://schemas.microsoft.com/office/drawing/2014/main" id="{58DA2B25-274A-4BD1-A3A6-830267255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26" r="22223"/>
          <a:stretch>
            <a:fillRect/>
          </a:stretch>
        </p:blipFill>
        <p:spPr bwMode="auto">
          <a:xfrm>
            <a:off x="81195863" y="79981425"/>
            <a:ext cx="195619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5" name="Picture 18" descr="T21 (3)">
            <a:extLst>
              <a:ext uri="{FF2B5EF4-FFF2-40B4-BE49-F238E27FC236}">
                <a16:creationId xmlns:a16="http://schemas.microsoft.com/office/drawing/2014/main" id="{6684B206-A6AB-4825-8C54-901811390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58" r="23106"/>
          <a:stretch>
            <a:fillRect/>
          </a:stretch>
        </p:blipFill>
        <p:spPr bwMode="auto">
          <a:xfrm>
            <a:off x="85124925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6" name="Picture 19" descr="IMG_3610">
            <a:extLst>
              <a:ext uri="{FF2B5EF4-FFF2-40B4-BE49-F238E27FC236}">
                <a16:creationId xmlns:a16="http://schemas.microsoft.com/office/drawing/2014/main" id="{FB32E78C-2FBF-45A3-BD11-01B92B8FB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91"/>
          <a:stretch>
            <a:fillRect/>
          </a:stretch>
        </p:blipFill>
        <p:spPr bwMode="auto">
          <a:xfrm>
            <a:off x="87082313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7" name="Rectangle 20">
            <a:extLst>
              <a:ext uri="{FF2B5EF4-FFF2-40B4-BE49-F238E27FC236}">
                <a16:creationId xmlns:a16="http://schemas.microsoft.com/office/drawing/2014/main" id="{EC265923-334E-4A52-98B5-11D041513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95863" y="82681763"/>
            <a:ext cx="7843838" cy="128588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7432" rIns="27432" bIns="27432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8318" name="Rectangle 21">
            <a:extLst>
              <a:ext uri="{FF2B5EF4-FFF2-40B4-BE49-F238E27FC236}">
                <a16:creationId xmlns:a16="http://schemas.microsoft.com/office/drawing/2014/main" id="{1518A9F1-901C-4515-821D-D65FF2FFE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60569" y="81824513"/>
            <a:ext cx="1062038" cy="85725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7432" rIns="27432" bIns="27432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350" kern="1200">
              <a:solidFill>
                <a:prstClr val="black"/>
              </a:solidFill>
              <a:ea typeface="+mn-ea"/>
            </a:endParaRPr>
          </a:p>
        </p:txBody>
      </p:sp>
      <p:pic>
        <p:nvPicPr>
          <p:cNvPr id="98319" name="Picture 22" descr="CSI Logo_2011">
            <a:extLst>
              <a:ext uri="{FF2B5EF4-FFF2-40B4-BE49-F238E27FC236}">
                <a16:creationId xmlns:a16="http://schemas.microsoft.com/office/drawing/2014/main" id="{F934425D-48D3-45D9-AD89-9C2FABCF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15338" y="81843563"/>
            <a:ext cx="985838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20" name="Picture 2" descr="C:\Users\lbaculi\AppData\Local\Microsoft\Windows\Temporary Internet Files\Content.Outlook\EBAIUVMK\Bulkhead with Hydraulic Wall.jpg">
            <a:extLst>
              <a:ext uri="{FF2B5EF4-FFF2-40B4-BE49-F238E27FC236}">
                <a16:creationId xmlns:a16="http://schemas.microsoft.com/office/drawing/2014/main" id="{87AA14F3-9BEC-4A75-9434-F9FA4695E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858000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E1A2DD5-E386-405F-9A4D-B7BE5A16F295}"/>
              </a:ext>
            </a:extLst>
          </p:cNvPr>
          <p:cNvSpPr txBox="1">
            <a:spLocks/>
          </p:cNvSpPr>
          <p:nvPr/>
        </p:nvSpPr>
        <p:spPr>
          <a:xfrm>
            <a:off x="1143000" y="-171450"/>
            <a:ext cx="6858000" cy="1714500"/>
          </a:xfrm>
          <a:prstGeom prst="rect">
            <a:avLst/>
          </a:prstGeom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endParaRPr lang="en-US" sz="135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indent="-169069"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n-ea"/>
                <a:cs typeface="Arial" panose="020B0604020202020204" pitchFamily="34" charset="0"/>
              </a:rPr>
              <a:t>Create Storm Protection Dikes/Walls to Limit Flooding</a:t>
            </a:r>
          </a:p>
          <a:p>
            <a:pPr indent="-169069" algn="ctr" defTabSz="685800"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en-US" sz="10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en-US" sz="10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96837-BBB6-45E0-927A-503510E43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50" y="3200400"/>
            <a:ext cx="3143250" cy="51435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Bulkhead with Hydraulic Barrier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F10DA0-CF29-474D-82C4-E7B8F1A52657}"/>
              </a:ext>
            </a:extLst>
          </p:cNvPr>
          <p:cNvCxnSpPr/>
          <p:nvPr/>
        </p:nvCxnSpPr>
        <p:spPr>
          <a:xfrm flipH="1">
            <a:off x="4171950" y="1885950"/>
            <a:ext cx="1428750" cy="1257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btitle 2">
            <a:extLst>
              <a:ext uri="{FF2B5EF4-FFF2-40B4-BE49-F238E27FC236}">
                <a16:creationId xmlns:a16="http://schemas.microsoft.com/office/drawing/2014/main" id="{4ECDF1A5-15B2-414A-9B84-6032C8B1F695}"/>
              </a:ext>
            </a:extLst>
          </p:cNvPr>
          <p:cNvSpPr txBox="1">
            <a:spLocks/>
          </p:cNvSpPr>
          <p:nvPr/>
        </p:nvSpPr>
        <p:spPr bwMode="auto">
          <a:xfrm>
            <a:off x="5600700" y="1714500"/>
            <a:ext cx="26289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>
              <a:spcBef>
                <a:spcPct val="20000"/>
              </a:spcBef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n-ea"/>
                <a:cs typeface="Arial" panose="020B0604020202020204" pitchFamily="34" charset="0"/>
              </a:rPr>
              <a:t>New bicycle/pedestrian Baywalk</a:t>
            </a: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en-US" sz="2700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18184B-D623-47C1-B516-FBD03C3ACB95}"/>
              </a:ext>
            </a:extLst>
          </p:cNvPr>
          <p:cNvSpPr txBox="1"/>
          <p:nvPr/>
        </p:nvSpPr>
        <p:spPr>
          <a:xfrm>
            <a:off x="5108549" y="4899124"/>
            <a:ext cx="4685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 Courtesy of Coastal Systems International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9" descr="IMG_7547">
            <a:extLst>
              <a:ext uri="{FF2B5EF4-FFF2-40B4-BE49-F238E27FC236}">
                <a16:creationId xmlns:a16="http://schemas.microsoft.com/office/drawing/2014/main" id="{0A26CB49-313A-47BD-A577-1571C9A3C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74" r="9091"/>
          <a:stretch>
            <a:fillRect/>
          </a:stretch>
        </p:blipFill>
        <p:spPr bwMode="auto">
          <a:xfrm>
            <a:off x="83167538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10" descr="IMG_8612">
            <a:extLst>
              <a:ext uri="{FF2B5EF4-FFF2-40B4-BE49-F238E27FC236}">
                <a16:creationId xmlns:a16="http://schemas.microsoft.com/office/drawing/2014/main" id="{4FC15EBD-0D95-4BA2-8FE1-EFA8BE0A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26" r="22223"/>
          <a:stretch>
            <a:fillRect/>
          </a:stretch>
        </p:blipFill>
        <p:spPr bwMode="auto">
          <a:xfrm>
            <a:off x="81195863" y="79981425"/>
            <a:ext cx="195619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11" descr="T21 (3)">
            <a:extLst>
              <a:ext uri="{FF2B5EF4-FFF2-40B4-BE49-F238E27FC236}">
                <a16:creationId xmlns:a16="http://schemas.microsoft.com/office/drawing/2014/main" id="{B46E54CE-AAAD-49D3-8795-FE32094C3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58" r="23106"/>
          <a:stretch>
            <a:fillRect/>
          </a:stretch>
        </p:blipFill>
        <p:spPr bwMode="auto">
          <a:xfrm>
            <a:off x="85124925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12" descr="IMG_3610">
            <a:extLst>
              <a:ext uri="{FF2B5EF4-FFF2-40B4-BE49-F238E27FC236}">
                <a16:creationId xmlns:a16="http://schemas.microsoft.com/office/drawing/2014/main" id="{D190D09E-F215-4578-A295-9CB6131D2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91"/>
          <a:stretch>
            <a:fillRect/>
          </a:stretch>
        </p:blipFill>
        <p:spPr bwMode="auto">
          <a:xfrm>
            <a:off x="87082313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Rectangle 13">
            <a:extLst>
              <a:ext uri="{FF2B5EF4-FFF2-40B4-BE49-F238E27FC236}">
                <a16:creationId xmlns:a16="http://schemas.microsoft.com/office/drawing/2014/main" id="{8465964E-79B6-4380-94D6-9DE89293E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95863" y="82681763"/>
            <a:ext cx="7843838" cy="128588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7432" rIns="27432" bIns="27432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0359" name="Rectangle 14">
            <a:extLst>
              <a:ext uri="{FF2B5EF4-FFF2-40B4-BE49-F238E27FC236}">
                <a16:creationId xmlns:a16="http://schemas.microsoft.com/office/drawing/2014/main" id="{A8CF6100-E1DB-41EC-BB86-B636758C9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60569" y="81824513"/>
            <a:ext cx="1062038" cy="85725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7432" rIns="27432" bIns="27432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350" kern="1200">
              <a:solidFill>
                <a:prstClr val="black"/>
              </a:solidFill>
              <a:ea typeface="+mn-ea"/>
            </a:endParaRPr>
          </a:p>
        </p:txBody>
      </p:sp>
      <p:pic>
        <p:nvPicPr>
          <p:cNvPr id="100360" name="Picture 15" descr="CSI Logo_2011">
            <a:extLst>
              <a:ext uri="{FF2B5EF4-FFF2-40B4-BE49-F238E27FC236}">
                <a16:creationId xmlns:a16="http://schemas.microsoft.com/office/drawing/2014/main" id="{8C10B10C-4260-4A77-BA04-F53098A9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15338" y="81843563"/>
            <a:ext cx="985838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6" descr="IMG_7547">
            <a:extLst>
              <a:ext uri="{FF2B5EF4-FFF2-40B4-BE49-F238E27FC236}">
                <a16:creationId xmlns:a16="http://schemas.microsoft.com/office/drawing/2014/main" id="{C4E6AD20-95CB-4E51-AEFD-9EBADE7EC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74" r="9091"/>
          <a:stretch>
            <a:fillRect/>
          </a:stretch>
        </p:blipFill>
        <p:spPr bwMode="auto">
          <a:xfrm>
            <a:off x="83167538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17" descr="IMG_8612">
            <a:extLst>
              <a:ext uri="{FF2B5EF4-FFF2-40B4-BE49-F238E27FC236}">
                <a16:creationId xmlns:a16="http://schemas.microsoft.com/office/drawing/2014/main" id="{41DC621F-3828-4B1F-BCAA-FA68CA912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26" r="22223"/>
          <a:stretch>
            <a:fillRect/>
          </a:stretch>
        </p:blipFill>
        <p:spPr bwMode="auto">
          <a:xfrm>
            <a:off x="81195863" y="79981425"/>
            <a:ext cx="195619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3" name="Picture 18" descr="T21 (3)">
            <a:extLst>
              <a:ext uri="{FF2B5EF4-FFF2-40B4-BE49-F238E27FC236}">
                <a16:creationId xmlns:a16="http://schemas.microsoft.com/office/drawing/2014/main" id="{725C8DF9-B565-4035-877C-82ECBAEC9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58" r="23106"/>
          <a:stretch>
            <a:fillRect/>
          </a:stretch>
        </p:blipFill>
        <p:spPr bwMode="auto">
          <a:xfrm>
            <a:off x="85124925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4" name="Picture 19" descr="IMG_3610">
            <a:extLst>
              <a:ext uri="{FF2B5EF4-FFF2-40B4-BE49-F238E27FC236}">
                <a16:creationId xmlns:a16="http://schemas.microsoft.com/office/drawing/2014/main" id="{215F6CA4-D021-4DBE-AA43-9447B0E7C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091"/>
          <a:stretch>
            <a:fillRect/>
          </a:stretch>
        </p:blipFill>
        <p:spPr bwMode="auto">
          <a:xfrm>
            <a:off x="87082313" y="79981425"/>
            <a:ext cx="19288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5" name="Rectangle 20">
            <a:extLst>
              <a:ext uri="{FF2B5EF4-FFF2-40B4-BE49-F238E27FC236}">
                <a16:creationId xmlns:a16="http://schemas.microsoft.com/office/drawing/2014/main" id="{F5E3D7F5-F6DD-4B69-87D5-8DDCBB9B1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95863" y="82681763"/>
            <a:ext cx="7843838" cy="128588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7432" rIns="27432" bIns="27432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0366" name="Rectangle 21">
            <a:extLst>
              <a:ext uri="{FF2B5EF4-FFF2-40B4-BE49-F238E27FC236}">
                <a16:creationId xmlns:a16="http://schemas.microsoft.com/office/drawing/2014/main" id="{855214F4-9304-456C-B69D-7E3FADC58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60569" y="81824513"/>
            <a:ext cx="1062038" cy="857250"/>
          </a:xfrm>
          <a:prstGeom prst="rect">
            <a:avLst/>
          </a:prstGeom>
          <a:solidFill>
            <a:srgbClr val="FFFFFF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27432" rIns="27432" bIns="27432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350" kern="1200">
              <a:solidFill>
                <a:prstClr val="black"/>
              </a:solidFill>
              <a:ea typeface="+mn-ea"/>
            </a:endParaRPr>
          </a:p>
        </p:txBody>
      </p:sp>
      <p:pic>
        <p:nvPicPr>
          <p:cNvPr id="100367" name="Picture 22" descr="CSI Logo_2011">
            <a:extLst>
              <a:ext uri="{FF2B5EF4-FFF2-40B4-BE49-F238E27FC236}">
                <a16:creationId xmlns:a16="http://schemas.microsoft.com/office/drawing/2014/main" id="{B478A46E-360B-416D-941C-D3C26B932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15338" y="81843563"/>
            <a:ext cx="985838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8" name="Picture 2" descr="H:\Marketing-Graphics-2\(1) - Engineering\RFP's\2019 RFP's\385500 MDDA Planning Services\Transportation Luncheon - April\Two steps option ps.jpg">
            <a:extLst>
              <a:ext uri="{FF2B5EF4-FFF2-40B4-BE49-F238E27FC236}">
                <a16:creationId xmlns:a16="http://schemas.microsoft.com/office/drawing/2014/main" id="{E8D622E9-E522-47D6-9252-15D1F996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769144"/>
            <a:ext cx="6858000" cy="414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9083981-73D1-4F82-8800-511F227402DF}"/>
              </a:ext>
            </a:extLst>
          </p:cNvPr>
          <p:cNvSpPr txBox="1">
            <a:spLocks/>
          </p:cNvSpPr>
          <p:nvPr/>
        </p:nvSpPr>
        <p:spPr>
          <a:xfrm>
            <a:off x="1143000" y="-228600"/>
            <a:ext cx="6858000" cy="1714500"/>
          </a:xfrm>
          <a:prstGeom prst="rect">
            <a:avLst/>
          </a:prstGeom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endParaRPr lang="en-US" sz="135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indent="-169069" algn="ctr"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n-ea"/>
                <a:cs typeface="Arial" charset="0"/>
              </a:rPr>
              <a:t>Create Storm Protection Dikes/Walls to Limit Flooding</a:t>
            </a:r>
          </a:p>
          <a:p>
            <a:pPr indent="-169069"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3831" indent="-173831" algn="ctr" defTabSz="685800">
              <a:spcBef>
                <a:spcPct val="20000"/>
              </a:spcBef>
              <a:buClrTx/>
              <a:defRPr/>
            </a:pPr>
            <a:endParaRPr lang="en-US" sz="13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en-US" sz="10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en-US" sz="1050" b="1" kern="12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148155DF-F9D7-48B6-A206-BF914F1AC0B3}"/>
              </a:ext>
            </a:extLst>
          </p:cNvPr>
          <p:cNvSpPr txBox="1">
            <a:spLocks/>
          </p:cNvSpPr>
          <p:nvPr/>
        </p:nvSpPr>
        <p:spPr bwMode="auto">
          <a:xfrm>
            <a:off x="3829050" y="3771900"/>
            <a:ext cx="31432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>
              <a:spcBef>
                <a:spcPct val="20000"/>
              </a:spcBef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n-ea"/>
                <a:cs typeface="Arial" panose="020B0604020202020204" pitchFamily="34" charset="0"/>
              </a:rPr>
              <a:t>Bulkhead / Stepped Wall with Hydraulic Barrier</a:t>
            </a: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en-US" sz="2700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48F4535-B3B3-49F6-9174-F7A5D9ABD16A}"/>
              </a:ext>
            </a:extLst>
          </p:cNvPr>
          <p:cNvCxnSpPr>
            <a:stCxn id="31" idx="1"/>
          </p:cNvCxnSpPr>
          <p:nvPr/>
        </p:nvCxnSpPr>
        <p:spPr>
          <a:xfrm flipH="1">
            <a:off x="4171950" y="1971675"/>
            <a:ext cx="1428750" cy="1285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ubtitle 2">
            <a:extLst>
              <a:ext uri="{FF2B5EF4-FFF2-40B4-BE49-F238E27FC236}">
                <a16:creationId xmlns:a16="http://schemas.microsoft.com/office/drawing/2014/main" id="{5E22E1D8-8DD2-494C-B48B-B36AA949F764}"/>
              </a:ext>
            </a:extLst>
          </p:cNvPr>
          <p:cNvSpPr txBox="1">
            <a:spLocks/>
          </p:cNvSpPr>
          <p:nvPr/>
        </p:nvSpPr>
        <p:spPr bwMode="auto">
          <a:xfrm>
            <a:off x="5600700" y="1714500"/>
            <a:ext cx="26289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>
              <a:spcBef>
                <a:spcPct val="20000"/>
              </a:spcBef>
              <a:buClrTx/>
              <a:defRPr/>
            </a:pPr>
            <a:r>
              <a:rPr lang="en-US" sz="135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n-ea"/>
                <a:cs typeface="Arial" panose="020B0604020202020204" pitchFamily="34" charset="0"/>
              </a:rPr>
              <a:t>New bicycle/pedestrian Baywalk</a:t>
            </a:r>
          </a:p>
          <a:p>
            <a:pPr algn="ctr" defTabSz="685800">
              <a:spcBef>
                <a:spcPct val="20000"/>
              </a:spcBef>
              <a:buClrTx/>
              <a:defRPr/>
            </a:pPr>
            <a:endParaRPr lang="en-US" sz="2700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D8431C-50DC-46A2-9E66-3C619EF78B36}"/>
              </a:ext>
            </a:extLst>
          </p:cNvPr>
          <p:cNvSpPr txBox="1"/>
          <p:nvPr/>
        </p:nvSpPr>
        <p:spPr>
          <a:xfrm>
            <a:off x="5184115" y="4892873"/>
            <a:ext cx="4685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 Courtesy of Coastal Systems International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0"/>
          <p:cNvSpPr txBox="1">
            <a:spLocks noGrp="1"/>
          </p:cNvSpPr>
          <p:nvPr>
            <p:ph type="ctrTitle"/>
          </p:nvPr>
        </p:nvSpPr>
        <p:spPr>
          <a:xfrm>
            <a:off x="943650" y="1556125"/>
            <a:ext cx="7256700" cy="18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Contact:</a:t>
            </a:r>
            <a:endParaRPr sz="1800" dirty="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Roboto Light"/>
                <a:ea typeface="Roboto Light"/>
                <a:cs typeface="Roboto Light"/>
                <a:sym typeface="Roboto Light"/>
              </a:rPr>
              <a:t>Patrice Gillespie Smith</a:t>
            </a:r>
            <a:endParaRPr sz="18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Roboto Light"/>
                <a:ea typeface="Roboto Light"/>
                <a:cs typeface="Roboto Light"/>
                <a:sym typeface="Roboto Light"/>
              </a:rPr>
              <a:t>Miami Downtown Development Authority (DDA)</a:t>
            </a:r>
            <a:endParaRPr sz="18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Roboto Light"/>
                <a:ea typeface="Roboto Light"/>
                <a:cs typeface="Roboto Light"/>
                <a:sym typeface="Roboto Light"/>
              </a:rPr>
              <a:t>pgsmith@miamidda</a:t>
            </a:r>
            <a:r>
              <a:rPr lang="en" sz="1800" dirty="0">
                <a:latin typeface="Roboto Light"/>
                <a:ea typeface="Roboto Light"/>
                <a:cs typeface="Roboto Light"/>
                <a:sym typeface="Roboto Light"/>
              </a:rPr>
              <a:t>.com</a:t>
            </a:r>
            <a:endParaRPr sz="18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57" name="Google Shape;557;p8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225" y="453000"/>
            <a:ext cx="1559475" cy="39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1994250" y="970500"/>
            <a:ext cx="5155500" cy="3202500"/>
          </a:xfrm>
          <a:prstGeom prst="rect">
            <a:avLst/>
          </a:prstGeom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rPr>
              <a:t>250,000</a:t>
            </a:r>
            <a:endParaRPr sz="6000">
              <a:solidFill>
                <a:schemeClr val="accent5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Light"/>
                <a:ea typeface="Roboto Light"/>
                <a:cs typeface="Roboto Light"/>
                <a:sym typeface="Roboto Light"/>
              </a:rPr>
              <a:t>college students in Miami today.</a:t>
            </a:r>
            <a:endParaRPr sz="2400"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1994250" y="970500"/>
            <a:ext cx="5155500" cy="3202500"/>
          </a:xfrm>
          <a:prstGeom prst="rect">
            <a:avLst/>
          </a:prstGeom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Miami ranks</a:t>
            </a:r>
            <a:endParaRPr sz="24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for students per capita.</a:t>
            </a:r>
            <a:endParaRPr sz="24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35" name="Google Shape;135;p2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112" y="4519575"/>
            <a:ext cx="1331916" cy="33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7"/>
          <p:cNvSpPr txBox="1"/>
          <p:nvPr/>
        </p:nvSpPr>
        <p:spPr>
          <a:xfrm>
            <a:off x="3798300" y="1906775"/>
            <a:ext cx="1547400" cy="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rPr>
              <a:t>#7</a:t>
            </a:r>
            <a:endParaRPr>
              <a:solidFill>
                <a:schemeClr val="accent5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>
            <a:spLocks noGrp="1"/>
          </p:cNvSpPr>
          <p:nvPr>
            <p:ph type="subTitle" idx="4294967295"/>
          </p:nvPr>
        </p:nvSpPr>
        <p:spPr>
          <a:xfrm>
            <a:off x="2514450" y="724200"/>
            <a:ext cx="4115100" cy="3695100"/>
          </a:xfrm>
          <a:prstGeom prst="rect">
            <a:avLst/>
          </a:prstGeom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South Florida</a:t>
            </a:r>
            <a:endParaRPr sz="24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5"/>
                </a:solidFill>
                <a:latin typeface="Roboto Light"/>
                <a:ea typeface="Roboto Light"/>
                <a:cs typeface="Roboto Light"/>
                <a:sym typeface="Roboto Light"/>
              </a:rPr>
              <a:t>Ranked #1</a:t>
            </a:r>
            <a:endParaRPr sz="6000">
              <a:solidFill>
                <a:schemeClr val="accent5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for startup creation</a:t>
            </a:r>
            <a:endParaRPr sz="240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44" name="Google Shape;244;p3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875" y="4129225"/>
            <a:ext cx="1381526" cy="6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" y="1"/>
            <a:ext cx="9132725" cy="51417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98" dirty="0"/>
          </a:p>
        </p:txBody>
      </p:sp>
      <p:sp>
        <p:nvSpPr>
          <p:cNvPr id="3" name="Google Shape;282;p41">
            <a:extLst>
              <a:ext uri="{FF2B5EF4-FFF2-40B4-BE49-F238E27FC236}">
                <a16:creationId xmlns:a16="http://schemas.microsoft.com/office/drawing/2014/main" id="{7EC9AFE9-2524-4810-B34F-FBA5B6A52099}"/>
              </a:ext>
            </a:extLst>
          </p:cNvPr>
          <p:cNvSpPr txBox="1">
            <a:spLocks/>
          </p:cNvSpPr>
          <p:nvPr/>
        </p:nvSpPr>
        <p:spPr>
          <a:xfrm>
            <a:off x="162787" y="312501"/>
            <a:ext cx="6086333" cy="554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Light"/>
              </a:rPr>
              <a:t>Dense and Connected: One Large TOD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" y="1"/>
            <a:ext cx="9132725" cy="514172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98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91214" y="329793"/>
            <a:ext cx="1904554" cy="578989"/>
          </a:xfrm>
          <a:prstGeom prst="rect">
            <a:avLst/>
          </a:prstGeom>
        </p:spPr>
        <p:txBody>
          <a:bodyPr spcFirstLastPara="1" vert="horz" wrap="square" lIns="0" tIns="12684" rIns="0" bIns="0" rtlCol="0" anchor="t" anchorCtr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3596" i="0" spc="-195" dirty="0">
                <a:solidFill>
                  <a:srgbClr val="FFF200"/>
                </a:solidFill>
                <a:latin typeface="Lucida Sans"/>
                <a:cs typeface="Lucida Sans"/>
              </a:rPr>
              <a:t>Brightline</a:t>
            </a:r>
            <a:endParaRPr sz="3596">
              <a:latin typeface="Lucida Sans"/>
              <a:cs typeface="Lucida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0EA01-A271-42D2-A80F-C5925FF52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70" r="23207" b="2854"/>
          <a:stretch/>
        </p:blipFill>
        <p:spPr>
          <a:xfrm>
            <a:off x="0" y="1450544"/>
            <a:ext cx="2712865" cy="36929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8" y="3051"/>
            <a:ext cx="9132725" cy="513867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3" name="object 3"/>
          <p:cNvSpPr/>
          <p:nvPr/>
        </p:nvSpPr>
        <p:spPr>
          <a:xfrm>
            <a:off x="8394558" y="2892775"/>
            <a:ext cx="0" cy="634851"/>
          </a:xfrm>
          <a:custGeom>
            <a:avLst/>
            <a:gdLst/>
            <a:ahLst/>
            <a:cxnLst/>
            <a:rect l="l" t="t" r="r" b="b"/>
            <a:pathLst>
              <a:path h="635635">
                <a:moveTo>
                  <a:pt x="0" y="635485"/>
                </a:moveTo>
                <a:lnTo>
                  <a:pt x="0" y="0"/>
                </a:lnTo>
              </a:path>
            </a:pathLst>
          </a:custGeom>
          <a:ln w="457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98"/>
          </a:p>
        </p:txBody>
      </p:sp>
      <p:sp>
        <p:nvSpPr>
          <p:cNvPr id="4" name="object 4"/>
          <p:cNvSpPr txBox="1"/>
          <p:nvPr/>
        </p:nvSpPr>
        <p:spPr>
          <a:xfrm>
            <a:off x="8463807" y="2585372"/>
            <a:ext cx="155383" cy="66603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350" spc="-5" dirty="0">
                <a:solidFill>
                  <a:srgbClr val="343636"/>
                </a:solidFill>
              </a:rPr>
              <a:t>Del</a:t>
            </a:r>
            <a:r>
              <a:rPr sz="350" spc="-5" dirty="0">
                <a:solidFill>
                  <a:srgbClr val="4D5252"/>
                </a:solidFill>
              </a:rPr>
              <a:t>ra</a:t>
            </a:r>
            <a:r>
              <a:rPr sz="350" spc="-5" dirty="0">
                <a:solidFill>
                  <a:srgbClr val="343636"/>
                </a:solidFill>
              </a:rPr>
              <a:t>y</a:t>
            </a:r>
            <a:endParaRPr sz="350"/>
          </a:p>
        </p:txBody>
      </p:sp>
      <p:sp>
        <p:nvSpPr>
          <p:cNvPr id="5" name="object 5"/>
          <p:cNvSpPr txBox="1"/>
          <p:nvPr/>
        </p:nvSpPr>
        <p:spPr>
          <a:xfrm>
            <a:off x="7822939" y="3159044"/>
            <a:ext cx="99572" cy="353893"/>
          </a:xfrm>
          <a:prstGeom prst="rect">
            <a:avLst/>
          </a:prstGeom>
        </p:spPr>
        <p:txBody>
          <a:bodyPr vert="horz" wrap="square" lIns="0" tIns="13319" rIns="0" bIns="0" rtlCol="0">
            <a:spAutoFit/>
          </a:bodyPr>
          <a:lstStyle/>
          <a:p>
            <a:pPr marL="12685">
              <a:spcBef>
                <a:spcPts val="105"/>
              </a:spcBef>
            </a:pPr>
            <a:r>
              <a:rPr sz="2147" spc="-250" dirty="0">
                <a:solidFill>
                  <a:srgbClr val="4D5252"/>
                </a:solidFill>
                <a:latin typeface="Times New Roman"/>
                <a:cs typeface="Times New Roman"/>
              </a:rPr>
              <a:t>..</a:t>
            </a:r>
            <a:endParaRPr sz="2147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67866" y="2990706"/>
            <a:ext cx="98304" cy="81845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449" spc="-5" dirty="0">
                <a:solidFill>
                  <a:srgbClr val="343636"/>
                </a:solidFill>
                <a:latin typeface="Times New Roman"/>
                <a:cs typeface="Times New Roman"/>
              </a:rPr>
              <a:t>EC</a:t>
            </a:r>
            <a:endParaRPr sz="449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71028" y="4375811"/>
            <a:ext cx="150309" cy="181749"/>
          </a:xfrm>
          <a:prstGeom prst="rect">
            <a:avLst/>
          </a:prstGeom>
        </p:spPr>
        <p:txBody>
          <a:bodyPr vert="horz" wrap="square" lIns="0" tIns="12684" rIns="0" bIns="0" rtlCol="0">
            <a:spAutoFit/>
          </a:bodyPr>
          <a:lstStyle/>
          <a:p>
            <a:pPr marL="12685">
              <a:spcBef>
                <a:spcPts val="100"/>
              </a:spcBef>
            </a:pPr>
            <a:r>
              <a:rPr sz="749" spc="-5" dirty="0">
                <a:solidFill>
                  <a:srgbClr val="4D5252"/>
                </a:solidFill>
              </a:rPr>
              <a:t>lil</a:t>
            </a:r>
            <a:r>
              <a:rPr sz="749" spc="5" dirty="0">
                <a:solidFill>
                  <a:srgbClr val="4D5252"/>
                </a:solidFill>
              </a:rPr>
              <a:t> </a:t>
            </a:r>
            <a:r>
              <a:rPr sz="1099" spc="-110" dirty="0">
                <a:solidFill>
                  <a:srgbClr val="696960"/>
                </a:solidFill>
                <a:latin typeface="Times New Roman"/>
                <a:cs typeface="Times New Roman"/>
              </a:rPr>
              <a:t>l</a:t>
            </a:r>
            <a:endParaRPr sz="1099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05904" y="4788265"/>
            <a:ext cx="427462" cy="295357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12685" marR="5074" indent="-2537" algn="ctr">
              <a:lnSpc>
                <a:spcPct val="91900"/>
              </a:lnSpc>
              <a:spcBef>
                <a:spcPts val="140"/>
              </a:spcBef>
            </a:pPr>
            <a:r>
              <a:rPr sz="400" spc="-15" dirty="0">
                <a:solidFill>
                  <a:srgbClr val="1C1C1C"/>
                </a:solidFill>
              </a:rPr>
              <a:t>T</a:t>
            </a:r>
            <a:r>
              <a:rPr sz="400" spc="-15" dirty="0">
                <a:solidFill>
                  <a:srgbClr val="343636"/>
                </a:solidFill>
              </a:rPr>
              <a:t>ri </a:t>
            </a:r>
            <a:r>
              <a:rPr sz="400" spc="-10" dirty="0">
                <a:solidFill>
                  <a:srgbClr val="4D5252"/>
                </a:solidFill>
              </a:rPr>
              <a:t>-</a:t>
            </a:r>
            <a:r>
              <a:rPr sz="400" spc="-10" dirty="0">
                <a:solidFill>
                  <a:srgbClr val="1C1C1C"/>
                </a:solidFill>
              </a:rPr>
              <a:t>R</a:t>
            </a:r>
            <a:r>
              <a:rPr sz="400" spc="-10" dirty="0">
                <a:solidFill>
                  <a:srgbClr val="343636"/>
                </a:solidFill>
              </a:rPr>
              <a:t>ai</a:t>
            </a:r>
            <a:r>
              <a:rPr sz="400" spc="-10" dirty="0">
                <a:solidFill>
                  <a:srgbClr val="1C1C1C"/>
                </a:solidFill>
              </a:rPr>
              <a:t>l </a:t>
            </a:r>
            <a:r>
              <a:rPr sz="400" dirty="0">
                <a:solidFill>
                  <a:srgbClr val="343636"/>
                </a:solidFill>
              </a:rPr>
              <a:t>an</a:t>
            </a:r>
            <a:r>
              <a:rPr sz="400" dirty="0">
                <a:solidFill>
                  <a:srgbClr val="1C1C1C"/>
                </a:solidFill>
              </a:rPr>
              <a:t>d  </a:t>
            </a:r>
            <a:r>
              <a:rPr sz="400" spc="-5" dirty="0">
                <a:solidFill>
                  <a:srgbClr val="343636"/>
                </a:solidFill>
              </a:rPr>
              <a:t>Amtrak to</a:t>
            </a:r>
            <a:r>
              <a:rPr sz="400" spc="-50" dirty="0">
                <a:solidFill>
                  <a:srgbClr val="343636"/>
                </a:solidFill>
              </a:rPr>
              <a:t> </a:t>
            </a:r>
            <a:r>
              <a:rPr sz="400" spc="5" dirty="0">
                <a:solidFill>
                  <a:srgbClr val="343636"/>
                </a:solidFill>
              </a:rPr>
              <a:t>service  </a:t>
            </a:r>
            <a:r>
              <a:rPr sz="400" spc="-5" dirty="0">
                <a:solidFill>
                  <a:srgbClr val="1C1C1C"/>
                </a:solidFill>
              </a:rPr>
              <a:t>M</a:t>
            </a:r>
            <a:r>
              <a:rPr sz="400" spc="-5" dirty="0">
                <a:solidFill>
                  <a:srgbClr val="343636"/>
                </a:solidFill>
              </a:rPr>
              <a:t>iam</a:t>
            </a:r>
            <a:r>
              <a:rPr sz="400" spc="-5" dirty="0">
                <a:solidFill>
                  <a:srgbClr val="4D5252"/>
                </a:solidFill>
              </a:rPr>
              <a:t>i</a:t>
            </a:r>
            <a:r>
              <a:rPr sz="400" spc="-55" dirty="0">
                <a:solidFill>
                  <a:srgbClr val="4D5252"/>
                </a:solidFill>
              </a:rPr>
              <a:t> </a:t>
            </a:r>
            <a:r>
              <a:rPr sz="400" dirty="0">
                <a:solidFill>
                  <a:srgbClr val="343636"/>
                </a:solidFill>
              </a:rPr>
              <a:t>lntermoda</a:t>
            </a:r>
            <a:r>
              <a:rPr sz="400" dirty="0">
                <a:solidFill>
                  <a:srgbClr val="1C1C1C"/>
                </a:solidFill>
              </a:rPr>
              <a:t>l  </a:t>
            </a:r>
            <a:r>
              <a:rPr sz="400" spc="-5" dirty="0">
                <a:solidFill>
                  <a:srgbClr val="343636"/>
                </a:solidFill>
              </a:rPr>
              <a:t>C</a:t>
            </a:r>
            <a:r>
              <a:rPr sz="400" spc="-5" dirty="0">
                <a:solidFill>
                  <a:srgbClr val="4D5252"/>
                </a:solidFill>
              </a:rPr>
              <a:t>e</a:t>
            </a:r>
            <a:r>
              <a:rPr sz="400" spc="-5" dirty="0">
                <a:solidFill>
                  <a:srgbClr val="343636"/>
                </a:solidFill>
              </a:rPr>
              <a:t>nter(</a:t>
            </a:r>
            <a:r>
              <a:rPr sz="400" spc="-35" dirty="0">
                <a:solidFill>
                  <a:srgbClr val="343636"/>
                </a:solidFill>
              </a:rPr>
              <a:t> </a:t>
            </a:r>
            <a:r>
              <a:rPr sz="400" spc="-10" dirty="0">
                <a:solidFill>
                  <a:srgbClr val="1C1C1C"/>
                </a:solidFill>
              </a:rPr>
              <a:t>M</a:t>
            </a:r>
            <a:r>
              <a:rPr sz="400" spc="-10" dirty="0">
                <a:solidFill>
                  <a:srgbClr val="343636"/>
                </a:solidFill>
              </a:rPr>
              <a:t>tC)</a:t>
            </a:r>
            <a:endParaRPr sz="400"/>
          </a:p>
          <a:p>
            <a:pPr algn="ctr">
              <a:lnSpc>
                <a:spcPts val="433"/>
              </a:lnSpc>
            </a:pPr>
            <a:r>
              <a:rPr sz="400" dirty="0">
                <a:solidFill>
                  <a:srgbClr val="343636"/>
                </a:solidFill>
              </a:rPr>
              <a:t>in</a:t>
            </a:r>
            <a:r>
              <a:rPr sz="400" spc="5" dirty="0">
                <a:solidFill>
                  <a:srgbClr val="343636"/>
                </a:solidFill>
              </a:rPr>
              <a:t> </a:t>
            </a:r>
            <a:r>
              <a:rPr sz="400" spc="-20" dirty="0">
                <a:solidFill>
                  <a:srgbClr val="343636"/>
                </a:solidFill>
              </a:rPr>
              <a:t>20</a:t>
            </a:r>
            <a:r>
              <a:rPr sz="400" spc="-20" dirty="0">
                <a:solidFill>
                  <a:srgbClr val="1C1C1C"/>
                </a:solidFill>
              </a:rPr>
              <a:t>1</a:t>
            </a:r>
            <a:r>
              <a:rPr sz="400" spc="-20" dirty="0">
                <a:solidFill>
                  <a:srgbClr val="343636"/>
                </a:solidFill>
              </a:rPr>
              <a:t>3</a:t>
            </a:r>
            <a:r>
              <a:rPr sz="400" spc="-20" dirty="0">
                <a:solidFill>
                  <a:srgbClr val="4D5252"/>
                </a:solidFill>
              </a:rPr>
              <a:t>.</a:t>
            </a:r>
            <a:endParaRPr sz="400"/>
          </a:p>
        </p:txBody>
      </p:sp>
      <p:pic>
        <p:nvPicPr>
          <p:cNvPr id="11" name="Picture 2" descr="http://ontheworldmap.com/usa/city/miami/miami-tri-rail-map.jpg">
            <a:extLst>
              <a:ext uri="{FF2B5EF4-FFF2-40B4-BE49-F238E27FC236}">
                <a16:creationId xmlns:a16="http://schemas.microsoft.com/office/drawing/2014/main" id="{B61FCFA5-1EEB-496F-B3A4-BFB6EC351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8341" y="1900418"/>
            <a:ext cx="2240021" cy="324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82;p41">
            <a:extLst>
              <a:ext uri="{FF2B5EF4-FFF2-40B4-BE49-F238E27FC236}">
                <a16:creationId xmlns:a16="http://schemas.microsoft.com/office/drawing/2014/main" id="{BFBB0BB6-1A82-4512-A06A-40FED5CDA49F}"/>
              </a:ext>
            </a:extLst>
          </p:cNvPr>
          <p:cNvSpPr txBox="1">
            <a:spLocks/>
          </p:cNvSpPr>
          <p:nvPr/>
        </p:nvSpPr>
        <p:spPr>
          <a:xfrm>
            <a:off x="197458" y="243157"/>
            <a:ext cx="1691854" cy="481800"/>
          </a:xfrm>
          <a:prstGeom prst="rect">
            <a:avLst/>
          </a:prstGeom>
          <a:solidFill>
            <a:schemeClr val="tx2">
              <a:lumMod val="75000"/>
              <a:alpha val="56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FFFF00"/>
                </a:solidFill>
                <a:latin typeface="Roboto Light"/>
                <a:ea typeface="Roboto Light"/>
                <a:cs typeface="Roboto Light"/>
                <a:sym typeface="Roboto Light"/>
              </a:rPr>
              <a:t>Tri-Rail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668</Words>
  <Application>Microsoft Office PowerPoint</Application>
  <PresentationFormat>On-screen Show (16:9)</PresentationFormat>
  <Paragraphs>223</Paragraphs>
  <Slides>37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Abril Fatface</vt:lpstr>
      <vt:lpstr>Garamond</vt:lpstr>
      <vt:lpstr>Roboto Light</vt:lpstr>
      <vt:lpstr>Calibri</vt:lpstr>
      <vt:lpstr>Roboto</vt:lpstr>
      <vt:lpstr>Gill Sans MT</vt:lpstr>
      <vt:lpstr>Lucida Sans</vt:lpstr>
      <vt:lpstr>Times New Roman</vt:lpstr>
      <vt:lpstr>Arial</vt:lpstr>
      <vt:lpstr>Myriad Pro</vt:lpstr>
      <vt:lpstr>Simple Light</vt:lpstr>
      <vt:lpstr>Office Theme</vt:lpstr>
      <vt:lpstr>PowerPoint Presentation</vt:lpstr>
      <vt:lpstr>PowerPoint Presentation</vt:lpstr>
      <vt:lpstr>PowerPoint Presentation</vt:lpstr>
      <vt:lpstr>250,000 college students in Miami today.</vt:lpstr>
      <vt:lpstr>Miami ranks   for students per capita. </vt:lpstr>
      <vt:lpstr>PowerPoint Presentation</vt:lpstr>
      <vt:lpstr>PowerPoint Presentation</vt:lpstr>
      <vt:lpstr>Brightline</vt:lpstr>
      <vt:lpstr>PowerPoint Presentation</vt:lpstr>
      <vt:lpstr>PowerPoint Presentation</vt:lpstr>
      <vt:lpstr>PowerPoint Presentation</vt:lpstr>
      <vt:lpstr>-.a- --</vt:lpstr>
      <vt:lpstr>Autonomous Vehicle Development</vt:lpstr>
      <vt:lpstr>Miami-Dade Ranked  #1  in US for Emerging Tech Hubs</vt:lpstr>
      <vt:lpstr>Miami-Dade  #2  in US for Tech Job Creation</vt:lpstr>
      <vt:lpstr>Miami:  5th  best city for doing business</vt:lpstr>
      <vt:lpstr>World’s Most Innovative Architects Recreating Miami Skyline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Waivers?</vt:lpstr>
      <vt:lpstr>PowerPoint Presentation</vt:lpstr>
      <vt:lpstr>PowerPoint Presentation</vt:lpstr>
      <vt:lpstr>PowerPoint Presentation</vt:lpstr>
      <vt:lpstr>PowerPoint Presentation</vt:lpstr>
      <vt:lpstr>Downtown: In search of green space</vt:lpstr>
      <vt:lpstr>Looking To our Roads to Increase Green Space</vt:lpstr>
      <vt:lpstr>PowerPoint Presentation</vt:lpstr>
      <vt:lpstr>Miami Baywalk </vt:lpstr>
      <vt:lpstr>PowerPoint Presentation</vt:lpstr>
      <vt:lpstr>Factoring In Resilience</vt:lpstr>
      <vt:lpstr>PowerPoint Presentation</vt:lpstr>
      <vt:lpstr>PowerPoint Presentation</vt:lpstr>
      <vt:lpstr>PowerPoint Presentation</vt:lpstr>
      <vt:lpstr>Contact: Patrice Gillespie Smith Miami Downtown Development Authority (DDA)  pgsmith@miamidda.com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DOWNTOWN MIAMI:</dc:title>
  <dc:creator>Patrice- Gillespie Smith</dc:creator>
  <cp:lastModifiedBy> </cp:lastModifiedBy>
  <cp:revision>18</cp:revision>
  <dcterms:modified xsi:type="dcterms:W3CDTF">2019-04-27T10:41:56Z</dcterms:modified>
</cp:coreProperties>
</file>