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0"/>
  </p:notesMasterIdLst>
  <p:handoutMasterIdLst>
    <p:handoutMasterId r:id="rId31"/>
  </p:handoutMasterIdLst>
  <p:sldIdLst>
    <p:sldId id="279" r:id="rId2"/>
    <p:sldId id="257" r:id="rId3"/>
    <p:sldId id="263" r:id="rId4"/>
    <p:sldId id="277" r:id="rId5"/>
    <p:sldId id="275" r:id="rId6"/>
    <p:sldId id="264" r:id="rId7"/>
    <p:sldId id="259" r:id="rId8"/>
    <p:sldId id="278" r:id="rId9"/>
    <p:sldId id="266" r:id="rId10"/>
    <p:sldId id="276" r:id="rId11"/>
    <p:sldId id="260" r:id="rId12"/>
    <p:sldId id="261" r:id="rId13"/>
    <p:sldId id="273" r:id="rId14"/>
    <p:sldId id="262" r:id="rId15"/>
    <p:sldId id="272" r:id="rId16"/>
    <p:sldId id="281" r:id="rId17"/>
    <p:sldId id="282" r:id="rId18"/>
    <p:sldId id="284" r:id="rId19"/>
    <p:sldId id="285" r:id="rId20"/>
    <p:sldId id="286" r:id="rId21"/>
    <p:sldId id="283" r:id="rId22"/>
    <p:sldId id="288" r:id="rId23"/>
    <p:sldId id="289" r:id="rId24"/>
    <p:sldId id="290" r:id="rId25"/>
    <p:sldId id="291" r:id="rId26"/>
    <p:sldId id="292" r:id="rId27"/>
    <p:sldId id="287" r:id="rId28"/>
    <p:sldId id="293" r:id="rId2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6C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7" autoAdjust="0"/>
    <p:restoredTop sz="94660"/>
  </p:normalViewPr>
  <p:slideViewPr>
    <p:cSldViewPr>
      <p:cViewPr varScale="1">
        <p:scale>
          <a:sx n="79" d="100"/>
          <a:sy n="79" d="100"/>
        </p:scale>
        <p:origin x="1488" y="6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A6EEF7B-ED26-4587-95BE-4A5665FEBFE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258" cy="465292"/>
          </a:xfrm>
          <a:prstGeom prst="rect">
            <a:avLst/>
          </a:prstGeom>
        </p:spPr>
        <p:txBody>
          <a:bodyPr vert="horz" lIns="90416" tIns="45208" rIns="90416" bIns="4520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482D23-2DE7-435A-B052-D39D302BF9F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576" y="0"/>
            <a:ext cx="3038258" cy="465292"/>
          </a:xfrm>
          <a:prstGeom prst="rect">
            <a:avLst/>
          </a:prstGeom>
        </p:spPr>
        <p:txBody>
          <a:bodyPr vert="horz" lIns="90416" tIns="45208" rIns="90416" bIns="45208" rtlCol="0"/>
          <a:lstStyle>
            <a:lvl1pPr algn="r">
              <a:defRPr sz="1200"/>
            </a:lvl1pPr>
          </a:lstStyle>
          <a:p>
            <a:fld id="{5585FFCF-99CC-4C3E-BDD2-425C7CB578CF}" type="datetimeFigureOut">
              <a:rPr lang="en-US" smtClean="0"/>
              <a:t>4/24/2019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F81D7C-491B-4EE6-8277-158E727957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8831108"/>
            <a:ext cx="3038258" cy="465292"/>
          </a:xfrm>
          <a:prstGeom prst="rect">
            <a:avLst/>
          </a:prstGeom>
        </p:spPr>
        <p:txBody>
          <a:bodyPr vert="horz" lIns="90416" tIns="45208" rIns="90416" bIns="4520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A45094-71D1-49C8-A3D3-EAF50E43920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576" y="8831108"/>
            <a:ext cx="3038258" cy="465292"/>
          </a:xfrm>
          <a:prstGeom prst="rect">
            <a:avLst/>
          </a:prstGeom>
        </p:spPr>
        <p:txBody>
          <a:bodyPr vert="horz" lIns="90416" tIns="45208" rIns="90416" bIns="45208" rtlCol="0" anchor="b"/>
          <a:lstStyle>
            <a:lvl1pPr algn="r">
              <a:defRPr sz="1200"/>
            </a:lvl1pPr>
          </a:lstStyle>
          <a:p>
            <a:fld id="{8C257FBD-7DFA-40A2-9977-8F70CECF90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2228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4" tIns="46586" rIns="93174" bIns="4658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4" tIns="46586" rIns="93174" bIns="46586" rtlCol="0"/>
          <a:lstStyle>
            <a:lvl1pPr algn="r">
              <a:defRPr sz="1200"/>
            </a:lvl1pPr>
          </a:lstStyle>
          <a:p>
            <a:fld id="{0D46A388-EEC4-4BAE-8D2D-767DC9C4AC81}" type="datetimeFigureOut">
              <a:rPr lang="en-US" smtClean="0"/>
              <a:pPr/>
              <a:t>4/24/2019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8500"/>
            <a:ext cx="4645025" cy="34845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4" tIns="46586" rIns="93174" bIns="4658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4" tIns="46586" rIns="93174" bIns="4658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4" tIns="46586" rIns="93174" bIns="4658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4" tIns="46586" rIns="93174" bIns="46586" rtlCol="0" anchor="b"/>
          <a:lstStyle>
            <a:lvl1pPr algn="r">
              <a:defRPr sz="1200"/>
            </a:lvl1pPr>
          </a:lstStyle>
          <a:p>
            <a:fld id="{60D5CED4-28F1-46F4-9D39-3CE6AD55A23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5CED4-28F1-46F4-9D39-3CE6AD55A239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5CED4-28F1-46F4-9D39-3CE6AD55A239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5CED4-28F1-46F4-9D39-3CE6AD55A239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5CED4-28F1-46F4-9D39-3CE6AD55A239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5CED4-28F1-46F4-9D39-3CE6AD55A239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D5CED4-28F1-46F4-9D39-3CE6AD55A239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2205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D5CED4-28F1-46F4-9D39-3CE6AD55A239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691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5CED4-28F1-46F4-9D39-3CE6AD55A239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5CED4-28F1-46F4-9D39-3CE6AD55A239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5CED4-28F1-46F4-9D39-3CE6AD55A239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5CED4-28F1-46F4-9D39-3CE6AD55A239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5CED4-28F1-46F4-9D39-3CE6AD55A239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5CED4-28F1-46F4-9D39-3CE6AD55A239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5CED4-28F1-46F4-9D39-3CE6AD55A239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5CED4-28F1-46F4-9D39-3CE6AD55A239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484FF831-661D-4DE5-A553-5651FEB87629}" type="datetimeFigureOut">
              <a:rPr lang="en-US" smtClean="0"/>
              <a:pPr/>
              <a:t>4/24/2019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BEE76F8-EEDA-4B55-B57B-200138561C4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FF831-661D-4DE5-A553-5651FEB87629}" type="datetimeFigureOut">
              <a:rPr lang="en-US" smtClean="0"/>
              <a:pPr/>
              <a:t>4/24/2019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E76F8-EEDA-4B55-B57B-200138561C4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484FF831-661D-4DE5-A553-5651FEB87629}" type="datetimeFigureOut">
              <a:rPr lang="en-US" smtClean="0"/>
              <a:pPr/>
              <a:t>4/24/2019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6BEE76F8-EEDA-4B55-B57B-200138561C4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FF831-661D-4DE5-A553-5651FEB87629}" type="datetimeFigureOut">
              <a:rPr lang="en-US" smtClean="0"/>
              <a:pPr/>
              <a:t>4/24/2019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BEE76F8-EEDA-4B55-B57B-200138561C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FF831-661D-4DE5-A553-5651FEB87629}" type="datetimeFigureOut">
              <a:rPr lang="en-US" smtClean="0"/>
              <a:pPr/>
              <a:t>4/24/2019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6BEE76F8-EEDA-4B55-B57B-200138561C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484FF831-661D-4DE5-A553-5651FEB87629}" type="datetimeFigureOut">
              <a:rPr lang="en-US" smtClean="0"/>
              <a:pPr/>
              <a:t>4/24/2019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6BEE76F8-EEDA-4B55-B57B-200138561C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484FF831-661D-4DE5-A553-5651FEB87629}" type="datetimeFigureOut">
              <a:rPr lang="en-US" smtClean="0"/>
              <a:pPr/>
              <a:t>4/24/2019</a:t>
            </a:fld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6BEE76F8-EEDA-4B55-B57B-200138561C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FF831-661D-4DE5-A553-5651FEB87629}" type="datetimeFigureOut">
              <a:rPr lang="en-US" smtClean="0"/>
              <a:pPr/>
              <a:t>4/24/2019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BEE76F8-EEDA-4B55-B57B-200138561C4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FF831-661D-4DE5-A553-5651FEB87629}" type="datetimeFigureOut">
              <a:rPr lang="en-US" smtClean="0"/>
              <a:pPr/>
              <a:t>4/24/2019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BEE76F8-EEDA-4B55-B57B-200138561C4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FF831-661D-4DE5-A553-5651FEB87629}" type="datetimeFigureOut">
              <a:rPr lang="en-US" smtClean="0"/>
              <a:pPr/>
              <a:t>4/24/2019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BEE76F8-EEDA-4B55-B57B-200138561C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484FF831-661D-4DE5-A553-5651FEB87629}" type="datetimeFigureOut">
              <a:rPr lang="en-US" smtClean="0"/>
              <a:pPr/>
              <a:t>4/24/2019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6BEE76F8-EEDA-4B55-B57B-200138561C4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/>
              <a:t>Click icon to add picture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484FF831-661D-4DE5-A553-5651FEB87629}" type="datetimeFigureOut">
              <a:rPr lang="en-US" smtClean="0"/>
              <a:pPr/>
              <a:t>4/24/2019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6BEE76F8-EEDA-4B55-B57B-200138561C4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F9A13AF-F6A9-48BD-ABA4-EE2DA4E9D26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r>
              <a:rPr lang="en-US" sz="3200" dirty="0">
                <a:latin typeface="FrankRuehl" panose="020E0503060101010101" pitchFamily="34" charset="-79"/>
                <a:cs typeface="FrankRuehl" panose="020E0503060101010101" pitchFamily="34" charset="-79"/>
              </a:rPr>
              <a:t>April </a:t>
            </a:r>
            <a:r>
              <a:rPr lang="en-US" sz="3600" dirty="0">
                <a:latin typeface="FrankRuehl" panose="020E0503060101010101" pitchFamily="34" charset="-79"/>
                <a:cs typeface="FrankRuehl" panose="020E0503060101010101" pitchFamily="34" charset="-79"/>
              </a:rPr>
              <a:t>26, 2019</a:t>
            </a:r>
            <a:endParaRPr lang="en-US" sz="3200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5C4C923-E277-4E39-9D4F-9799076885E1}"/>
              </a:ext>
            </a:extLst>
          </p:cNvPr>
          <p:cNvSpPr/>
          <p:nvPr/>
        </p:nvSpPr>
        <p:spPr>
          <a:xfrm>
            <a:off x="0" y="914400"/>
            <a:ext cx="9144000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0A1187-62AE-4F74-88DB-9E88732CAB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00" y="1295400"/>
            <a:ext cx="7127599" cy="348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812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rankRuehl" panose="020E0503060101010101" pitchFamily="34" charset="-79"/>
                <a:cs typeface="FrankRuehl" panose="020E0503060101010101" pitchFamily="34" charset="-79"/>
              </a:rPr>
              <a:t>Bike to School</a:t>
            </a:r>
          </a:p>
        </p:txBody>
      </p:sp>
      <p:pic>
        <p:nvPicPr>
          <p:cNvPr id="4" name="Picture 3" descr="sv bike rac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7700" y="1600200"/>
            <a:ext cx="7848600" cy="51816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rankRuehl" panose="020E0503060101010101" pitchFamily="34" charset="-79"/>
                <a:cs typeface="FrankRuehl" panose="020E0503060101010101" pitchFamily="34" charset="-79"/>
              </a:rPr>
              <a:t>The Village Center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676400"/>
            <a:ext cx="8153400" cy="5181600"/>
          </a:xfrm>
        </p:spPr>
        <p:txBody>
          <a:bodyPr>
            <a:normAutofit/>
          </a:bodyPr>
          <a:lstStyle/>
          <a:p>
            <a:pPr>
              <a:lnSpc>
                <a:spcPts val="4600"/>
              </a:lnSpc>
              <a:spcBef>
                <a:spcPts val="400"/>
              </a:spcBef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650</a:t>
            </a:r>
            <a:r>
              <a:rPr lang="en-US" dirty="0">
                <a:latin typeface="FrankRuehl" panose="020E0503060101010101" pitchFamily="34" charset="-79"/>
                <a:cs typeface="FrankRuehl" panose="020E0503060101010101" pitchFamily="34" charset="-79"/>
              </a:rPr>
              <a:t> households within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¼ mile / 5 minute walk</a:t>
            </a:r>
          </a:p>
          <a:p>
            <a:pPr>
              <a:lnSpc>
                <a:spcPts val="4600"/>
              </a:lnSpc>
              <a:spcBef>
                <a:spcPts val="400"/>
              </a:spcBef>
            </a:pPr>
            <a:r>
              <a:rPr lang="en-US" dirty="0">
                <a:latin typeface="FrankRuehl" panose="020E0503060101010101" pitchFamily="34" charset="-79"/>
                <a:cs typeface="FrankRuehl" panose="020E0503060101010101" pitchFamily="34" charset="-79"/>
              </a:rPr>
              <a:t>Variety of architectural styles</a:t>
            </a:r>
            <a:endParaRPr lang="en-US" sz="100" dirty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pPr>
              <a:lnSpc>
                <a:spcPts val="4600"/>
              </a:lnSpc>
              <a:spcBef>
                <a:spcPts val="400"/>
              </a:spcBef>
            </a:pPr>
            <a:r>
              <a:rPr lang="en-US" dirty="0">
                <a:latin typeface="FrankRuehl" panose="020E0503060101010101" pitchFamily="34" charset="-79"/>
                <a:cs typeface="FrankRuehl" panose="020E0503060101010101" pitchFamily="34" charset="-79"/>
              </a:rPr>
              <a:t>Wide range of activities </a:t>
            </a:r>
          </a:p>
          <a:p>
            <a:pPr>
              <a:lnSpc>
                <a:spcPts val="4600"/>
              </a:lnSpc>
              <a:spcBef>
                <a:spcPts val="400"/>
              </a:spcBef>
            </a:pPr>
            <a:r>
              <a:rPr lang="en-US" dirty="0">
                <a:latin typeface="FrankRuehl" panose="020E0503060101010101" pitchFamily="34" charset="-79"/>
                <a:cs typeface="FrankRuehl" panose="020E0503060101010101" pitchFamily="34" charset="-79"/>
              </a:rPr>
              <a:t>One building at a time</a:t>
            </a:r>
            <a:endParaRPr lang="en-US" sz="100" dirty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pPr>
              <a:lnSpc>
                <a:spcPts val="4600"/>
              </a:lnSpc>
              <a:spcBef>
                <a:spcPts val="400"/>
              </a:spcBef>
            </a:pPr>
            <a:r>
              <a:rPr lang="en-US" dirty="0">
                <a:latin typeface="FrankRuehl" panose="020E0503060101010101" pitchFamily="34" charset="-79"/>
                <a:cs typeface="FrankRuehl" panose="020E0503060101010101" pitchFamily="34" charset="-79"/>
              </a:rPr>
              <a:t>Sidewalks for people </a:t>
            </a:r>
            <a:endParaRPr lang="en-US" sz="100" dirty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pPr>
              <a:lnSpc>
                <a:spcPts val="4600"/>
              </a:lnSpc>
              <a:spcBef>
                <a:spcPts val="400"/>
              </a:spcBef>
            </a:pPr>
            <a:r>
              <a:rPr lang="en-US" dirty="0">
                <a:latin typeface="FrankRuehl" panose="020E0503060101010101" pitchFamily="34" charset="-79"/>
                <a:cs typeface="FrankRuehl" panose="020E0503060101010101" pitchFamily="34" charset="-79"/>
              </a:rPr>
              <a:t>Buildings at </a:t>
            </a:r>
            <a:r>
              <a:rPr lang="en-US" sz="2600" dirty="0">
                <a:latin typeface="FrankRuehl" panose="020E0503060101010101" pitchFamily="34" charset="-79"/>
                <a:cs typeface="FrankRuehl" panose="020E0503060101010101" pitchFamily="34" charset="-79"/>
              </a:rPr>
              <a:t>the street</a:t>
            </a:r>
          </a:p>
          <a:p>
            <a:pPr>
              <a:lnSpc>
                <a:spcPts val="4600"/>
              </a:lnSpc>
              <a:spcBef>
                <a:spcPts val="400"/>
              </a:spcBef>
            </a:pPr>
            <a:r>
              <a:rPr lang="en-US" sz="2800" dirty="0">
                <a:latin typeface="FrankRuehl" panose="020E0503060101010101" pitchFamily="34" charset="-79"/>
                <a:cs typeface="FrankRuehl" panose="020E0503060101010101" pitchFamily="34" charset="-79"/>
              </a:rPr>
              <a:t>227,000</a:t>
            </a:r>
            <a:r>
              <a:rPr lang="en-US" sz="2600" dirty="0">
                <a:latin typeface="FrankRuehl" panose="020E0503060101010101" pitchFamily="34" charset="-79"/>
                <a:cs typeface="FrankRuehl" panose="020E0503060101010101" pitchFamily="34" charset="-79"/>
              </a:rPr>
              <a:t> square feet built</a:t>
            </a:r>
          </a:p>
          <a:p>
            <a:pPr>
              <a:lnSpc>
                <a:spcPts val="4600"/>
              </a:lnSpc>
              <a:spcBef>
                <a:spcPts val="400"/>
              </a:spcBef>
            </a:pPr>
            <a:r>
              <a:rPr lang="en-US" sz="2800" dirty="0">
                <a:latin typeface="FrankRuehl" panose="020E0503060101010101" pitchFamily="34" charset="-79"/>
                <a:cs typeface="FrankRuehl" panose="020E0503060101010101" pitchFamily="34" charset="-79"/>
              </a:rPr>
              <a:t>1,000</a:t>
            </a:r>
            <a:r>
              <a:rPr lang="en-US" sz="2600" dirty="0">
                <a:latin typeface="FrankRuehl" panose="020E0503060101010101" pitchFamily="34" charset="-79"/>
                <a:cs typeface="FrankRuehl" panose="020E0503060101010101" pitchFamily="34" charset="-79"/>
              </a:rPr>
              <a:t> jobs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DA266A-2424-4131-B318-135D454256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6" t="26667" b="8889"/>
          <a:stretch/>
        </p:blipFill>
        <p:spPr>
          <a:xfrm>
            <a:off x="4191000" y="2895600"/>
            <a:ext cx="4876800" cy="38862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urch.jpg"/>
          <p:cNvPicPr>
            <a:picLocks noChangeAspect="1"/>
          </p:cNvPicPr>
          <p:nvPr/>
        </p:nvPicPr>
        <p:blipFill rotWithShape="1">
          <a:blip r:embed="rId3" cstate="print"/>
          <a:srcRect r="3333" b="1977"/>
          <a:stretch/>
        </p:blipFill>
        <p:spPr>
          <a:xfrm>
            <a:off x="4343400" y="1981200"/>
            <a:ext cx="4724400" cy="3276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rankRuehl" panose="020E0503060101010101" pitchFamily="34" charset="-79"/>
                <a:cs typeface="FrankRuehl" panose="020E0503060101010101" pitchFamily="34" charset="-79"/>
              </a:rPr>
              <a:t>Reviewing our Successes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4797552" cy="42672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US" sz="2400" dirty="0">
                <a:latin typeface="FrankRuehl" panose="020E0503060101010101" pitchFamily="34" charset="-79"/>
                <a:cs typeface="FrankRuehl" panose="020E0503060101010101" pitchFamily="34" charset="-79"/>
              </a:rPr>
              <a:t>Village Center, how is it different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>
                <a:latin typeface="FrankRuehl" panose="020E0503060101010101" pitchFamily="34" charset="-79"/>
                <a:cs typeface="FrankRuehl" panose="020E0503060101010101" pitchFamily="34" charset="-79"/>
              </a:rPr>
              <a:t>Strong partnerships</a:t>
            </a:r>
          </a:p>
          <a:p>
            <a:pPr lvl="1">
              <a:buSzPct val="60000"/>
              <a:buFont typeface="Wingdings" pitchFamily="2" charset="2"/>
              <a:buChar char="q"/>
            </a:pPr>
            <a:r>
              <a:rPr lang="en-US" sz="2400" dirty="0">
                <a:latin typeface="FrankRuehl" panose="020E0503060101010101" pitchFamily="34" charset="-79"/>
                <a:cs typeface="FrankRuehl" panose="020E0503060101010101" pitchFamily="34" charset="-79"/>
              </a:rPr>
              <a:t>Weaver Street Market</a:t>
            </a:r>
          </a:p>
          <a:p>
            <a:pPr lvl="1">
              <a:buSzPct val="60000"/>
              <a:buFont typeface="Wingdings" pitchFamily="2" charset="2"/>
              <a:buChar char="q"/>
            </a:pPr>
            <a:r>
              <a:rPr lang="en-US" sz="2400" dirty="0">
                <a:latin typeface="FrankRuehl" panose="020E0503060101010101" pitchFamily="34" charset="-79"/>
                <a:cs typeface="FrankRuehl" panose="020E0503060101010101" pitchFamily="34" charset="-79"/>
              </a:rPr>
              <a:t>Day care</a:t>
            </a:r>
          </a:p>
          <a:p>
            <a:pPr lvl="1">
              <a:buSzPct val="60000"/>
              <a:buFont typeface="Wingdings" pitchFamily="2" charset="2"/>
              <a:buChar char="q"/>
            </a:pPr>
            <a:r>
              <a:rPr lang="en-US" sz="2400" dirty="0">
                <a:latin typeface="FrankRuehl" panose="020E0503060101010101" pitchFamily="34" charset="-79"/>
                <a:cs typeface="FrankRuehl" panose="020E0503060101010101" pitchFamily="34" charset="-79"/>
              </a:rPr>
              <a:t>Church</a:t>
            </a:r>
          </a:p>
          <a:p>
            <a:pPr lvl="1">
              <a:buSzPct val="60000"/>
              <a:buFont typeface="Wingdings" pitchFamily="2" charset="2"/>
              <a:buChar char="q"/>
            </a:pPr>
            <a:r>
              <a:rPr lang="en-US" sz="2400" dirty="0">
                <a:latin typeface="FrankRuehl" panose="020E0503060101010101" pitchFamily="34" charset="-79"/>
                <a:cs typeface="FrankRuehl" panose="020E0503060101010101" pitchFamily="34" charset="-79"/>
              </a:rPr>
              <a:t>Elementary school</a:t>
            </a:r>
          </a:p>
          <a:p>
            <a:pPr lvl="1">
              <a:buSzPct val="60000"/>
              <a:buFont typeface="Wingdings" pitchFamily="2" charset="2"/>
              <a:buChar char="q"/>
            </a:pPr>
            <a:r>
              <a:rPr lang="en-US" sz="2400" dirty="0">
                <a:latin typeface="FrankRuehl" panose="020E0503060101010101" pitchFamily="34" charset="-79"/>
                <a:cs typeface="FrankRuehl" panose="020E0503060101010101" pitchFamily="34" charset="-79"/>
              </a:rPr>
              <a:t>The Lumina Theater</a:t>
            </a:r>
          </a:p>
          <a:p>
            <a:pPr lvl="1">
              <a:buSzPct val="60000"/>
              <a:buFont typeface="Wingdings" pitchFamily="2" charset="2"/>
              <a:buChar char="q"/>
            </a:pPr>
            <a:r>
              <a:rPr lang="en-US" sz="2400" dirty="0">
                <a:latin typeface="FrankRuehl" panose="020E0503060101010101" pitchFamily="34" charset="-79"/>
                <a:cs typeface="FrankRuehl" panose="020E0503060101010101" pitchFamily="34" charset="-79"/>
              </a:rPr>
              <a:t>Hyatt Place</a:t>
            </a:r>
          </a:p>
          <a:p>
            <a:pPr lvl="1">
              <a:buSzPct val="60000"/>
              <a:buFont typeface="Wingdings" pitchFamily="2" charset="2"/>
              <a:buChar char="q"/>
            </a:pPr>
            <a:r>
              <a:rPr lang="en-US" sz="2400" dirty="0">
                <a:latin typeface="FrankRuehl" panose="020E0503060101010101" pitchFamily="34" charset="-79"/>
                <a:cs typeface="FrankRuehl" panose="020E0503060101010101" pitchFamily="34" charset="-79"/>
              </a:rPr>
              <a:t>Southern Village Apartments</a:t>
            </a:r>
          </a:p>
        </p:txBody>
      </p:sp>
      <p:pic>
        <p:nvPicPr>
          <p:cNvPr id="5" name="Picture 4" descr="MSES_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" y="5722520"/>
            <a:ext cx="7191375" cy="11354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105400" y="6324600"/>
            <a:ext cx="2590800" cy="4572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bg1"/>
                </a:solidFill>
              </a:ln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rankRuehl" panose="020E0503060101010101" pitchFamily="34" charset="-79"/>
                <a:cs typeface="FrankRuehl" panose="020E0503060101010101" pitchFamily="34" charset="-79"/>
              </a:rPr>
              <a:t>Southern Village Hotel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3287A4-4761-4987-96C8-F987058913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600201"/>
            <a:ext cx="8991600" cy="518182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0126DA-8CA4-4C41-ABB5-4D35689097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33"/>
          <a:stretch/>
        </p:blipFill>
        <p:spPr>
          <a:xfrm>
            <a:off x="5562600" y="1600200"/>
            <a:ext cx="3439810" cy="51282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rankRuehl" panose="020E0503060101010101" pitchFamily="34" charset="-79"/>
                <a:cs typeface="FrankRuehl" panose="020E0503060101010101" pitchFamily="34" charset="-79"/>
              </a:rPr>
              <a:t>Fostering Vitality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4832752" cy="1676400"/>
          </a:xfrm>
        </p:spPr>
        <p:txBody>
          <a:bodyPr/>
          <a:lstStyle/>
          <a:p>
            <a:r>
              <a:rPr lang="en-US" dirty="0">
                <a:latin typeface="FrankRuehl" panose="020E0503060101010101" pitchFamily="34" charset="-79"/>
                <a:cs typeface="FrankRuehl" panose="020E0503060101010101" pitchFamily="34" charset="-79"/>
              </a:rPr>
              <a:t>Never a closing time</a:t>
            </a:r>
          </a:p>
          <a:p>
            <a:r>
              <a:rPr lang="en-US" dirty="0">
                <a:latin typeface="FrankRuehl" panose="020E0503060101010101" pitchFamily="34" charset="-79"/>
                <a:cs typeface="FrankRuehl" panose="020E0503060101010101" pitchFamily="34" charset="-79"/>
              </a:rPr>
              <a:t>Events, events &amp; events</a:t>
            </a:r>
          </a:p>
          <a:p>
            <a:r>
              <a:rPr lang="en-US" dirty="0">
                <a:latin typeface="FrankRuehl" panose="020E0503060101010101" pitchFamily="34" charset="-79"/>
                <a:cs typeface="FrankRuehl" panose="020E0503060101010101" pitchFamily="34" charset="-79"/>
              </a:rPr>
              <a:t>Experiences </a:t>
            </a:r>
          </a:p>
          <a:p>
            <a:endParaRPr lang="en-US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358E2E-5FBC-4C3B-B7CF-9383BFA619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00"/>
          <a:stretch/>
        </p:blipFill>
        <p:spPr>
          <a:xfrm>
            <a:off x="141590" y="3276600"/>
            <a:ext cx="5303810" cy="345188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FrankRuehl" panose="020E0503060101010101" pitchFamily="34" charset="-79"/>
                <a:cs typeface="FrankRuehl" panose="020E0503060101010101" pitchFamily="34" charset="-79"/>
              </a:rPr>
              <a:t>North Carolina Symphony – </a:t>
            </a:r>
            <a:r>
              <a:rPr lang="en-US" sz="6000" dirty="0">
                <a:latin typeface="FrankRuehl" panose="020E0503060101010101" pitchFamily="34" charset="-79"/>
                <a:cs typeface="FrankRuehl" panose="020E0503060101010101" pitchFamily="34" charset="-79"/>
              </a:rPr>
              <a:t>17</a:t>
            </a:r>
            <a:r>
              <a:rPr lang="en-US" dirty="0">
                <a:latin typeface="FrankRuehl" panose="020E0503060101010101" pitchFamily="34" charset="-79"/>
                <a:cs typeface="FrankRuehl" panose="020E0503060101010101" pitchFamily="34" charset="-79"/>
              </a:rPr>
              <a:t> Years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62049C-6260-4AE2-8A01-BDCCBF92D1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0" y="1579122"/>
            <a:ext cx="9144000" cy="527887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FA2A9-25F7-4A5B-B50D-9ACFC6677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rankRuehl" panose="020E0503060101010101" pitchFamily="34" charset="-79"/>
                <a:cs typeface="FrankRuehl" panose="020E0503060101010101" pitchFamily="34" charset="-79"/>
              </a:rPr>
              <a:t>Incremental Additions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17FC2-7A17-4D4A-81E3-1591F50DED8D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4340352" cy="4953000"/>
          </a:xfrm>
        </p:spPr>
        <p:txBody>
          <a:bodyPr>
            <a:normAutofit/>
          </a:bodyPr>
          <a:lstStyle/>
          <a:p>
            <a:r>
              <a:rPr lang="en-US" dirty="0">
                <a:latin typeface="FrankRuehl" panose="020E0503060101010101" pitchFamily="34" charset="-79"/>
                <a:cs typeface="FrankRuehl" panose="020E0503060101010101" pitchFamily="34" charset="-79"/>
              </a:rPr>
              <a:t>Variety of seating options </a:t>
            </a:r>
          </a:p>
          <a:p>
            <a:pPr lvl="1"/>
            <a:r>
              <a:rPr lang="en-US" dirty="0">
                <a:latin typeface="FrankRuehl" panose="020E0503060101010101" pitchFamily="34" charset="-79"/>
                <a:cs typeface="FrankRuehl" panose="020E0503060101010101" pitchFamily="34" charset="-79"/>
              </a:rPr>
              <a:t>“Bryant Park” tables and chairs</a:t>
            </a:r>
          </a:p>
          <a:p>
            <a:pPr lvl="1"/>
            <a:r>
              <a:rPr lang="en-US" dirty="0">
                <a:latin typeface="FrankRuehl" panose="020E0503060101010101" pitchFamily="34" charset="-79"/>
                <a:cs typeface="FrankRuehl" panose="020E0503060101010101" pitchFamily="34" charset="-79"/>
              </a:rPr>
              <a:t>Swings</a:t>
            </a:r>
          </a:p>
          <a:p>
            <a:pPr lvl="1"/>
            <a:r>
              <a:rPr lang="en-US" dirty="0">
                <a:latin typeface="FrankRuehl" panose="020E0503060101010101" pitchFamily="34" charset="-79"/>
                <a:cs typeface="FrankRuehl" panose="020E0503060101010101" pitchFamily="34" charset="-79"/>
              </a:rPr>
              <a:t>Picnic tables</a:t>
            </a:r>
          </a:p>
          <a:p>
            <a:pPr lvl="1"/>
            <a:r>
              <a:rPr lang="en-US" dirty="0">
                <a:latin typeface="FrankRuehl" panose="020E0503060101010101" pitchFamily="34" charset="-79"/>
                <a:cs typeface="FrankRuehl" panose="020E0503060101010101" pitchFamily="34" charset="-79"/>
              </a:rPr>
              <a:t>Benches</a:t>
            </a:r>
          </a:p>
          <a:p>
            <a:pPr marL="365760" lvl="1" indent="0">
              <a:buNone/>
            </a:pPr>
            <a:endParaRPr lang="en-US" dirty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r>
              <a:rPr lang="en-US" dirty="0">
                <a:latin typeface="FrankRuehl" panose="020E0503060101010101" pitchFamily="34" charset="-79"/>
                <a:cs typeface="FrankRuehl" panose="020E0503060101010101" pitchFamily="34" charset="-79"/>
              </a:rPr>
              <a:t>Define spaces</a:t>
            </a:r>
          </a:p>
          <a:p>
            <a:pPr lvl="1"/>
            <a:r>
              <a:rPr lang="en-US" dirty="0">
                <a:latin typeface="FrankRuehl" panose="020E0503060101010101" pitchFamily="34" charset="-79"/>
                <a:cs typeface="FrankRuehl" panose="020E0503060101010101" pitchFamily="34" charset="-79"/>
              </a:rPr>
              <a:t>Planters </a:t>
            </a:r>
          </a:p>
          <a:p>
            <a:pPr lvl="1"/>
            <a:r>
              <a:rPr lang="en-US" dirty="0">
                <a:latin typeface="FrankRuehl" panose="020E0503060101010101" pitchFamily="34" charset="-79"/>
                <a:cs typeface="FrankRuehl" panose="020E0503060101010101" pitchFamily="34" charset="-79"/>
              </a:rPr>
              <a:t>Brick pavers </a:t>
            </a:r>
          </a:p>
          <a:p>
            <a:pPr lvl="1"/>
            <a:endParaRPr lang="en-US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5AA76F-4F30-4749-950F-37C6E63F3B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13333" r="20370" b="22222"/>
          <a:stretch/>
        </p:blipFill>
        <p:spPr>
          <a:xfrm>
            <a:off x="4876800" y="1691640"/>
            <a:ext cx="4191000" cy="486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7213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810DC-381C-4E8B-83F4-0901964D8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rankRuehl" panose="020E0503060101010101" pitchFamily="34" charset="-79"/>
                <a:cs typeface="FrankRuehl" panose="020E0503060101010101" pitchFamily="34" charset="-79"/>
              </a:rPr>
              <a:t>Seating Types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993025-FC0D-433B-873D-8A203EEADE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223" b="12221"/>
          <a:stretch/>
        </p:blipFill>
        <p:spPr>
          <a:xfrm>
            <a:off x="0" y="1600200"/>
            <a:ext cx="91440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2908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F9347-840A-464C-960E-B5E9B626D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rankRuehl" panose="020E0503060101010101" pitchFamily="34" charset="-79"/>
                <a:cs typeface="FrankRuehl" panose="020E0503060101010101" pitchFamily="34" charset="-79"/>
              </a:rPr>
              <a:t>Seating Types and Enhancements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597230-A6BE-45AF-B6C4-378B1433D6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7" b="33333"/>
          <a:stretch/>
        </p:blipFill>
        <p:spPr>
          <a:xfrm>
            <a:off x="4362450" y="1600200"/>
            <a:ext cx="4781550" cy="5181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DFE3C3-E8D8-4BBD-9A21-73EB6644C6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t="23333" r="30833" b="22222"/>
          <a:stretch/>
        </p:blipFill>
        <p:spPr>
          <a:xfrm>
            <a:off x="0" y="1600199"/>
            <a:ext cx="436245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9271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9FBBC-9C98-4E01-AB2B-0E22A6FD1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rankRuehl" panose="020E0503060101010101" pitchFamily="34" charset="-79"/>
                <a:cs typeface="FrankRuehl" panose="020E0503060101010101" pitchFamily="34" charset="-79"/>
              </a:rPr>
              <a:t>Lessons Learned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313F4A-444A-4617-8F31-CA3DD994B27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029200"/>
          </a:xfrm>
        </p:spPr>
        <p:txBody>
          <a:bodyPr>
            <a:normAutofit/>
          </a:bodyPr>
          <a:lstStyle/>
          <a:p>
            <a:r>
              <a:rPr lang="en-US" dirty="0">
                <a:latin typeface="FrankRuehl" panose="020E0503060101010101" pitchFamily="34" charset="-79"/>
                <a:cs typeface="FrankRuehl" panose="020E0503060101010101" pitchFamily="34" charset="-79"/>
              </a:rPr>
              <a:t>Structure Master HOA for Contribution to events budget</a:t>
            </a:r>
          </a:p>
          <a:p>
            <a:pPr lvl="1"/>
            <a:r>
              <a:rPr lang="en-US" dirty="0">
                <a:latin typeface="FrankRuehl" panose="020E0503060101010101" pitchFamily="34" charset="-79"/>
                <a:cs typeface="FrankRuehl" panose="020E0503060101010101" pitchFamily="34" charset="-79"/>
              </a:rPr>
              <a:t>SVHOA contributes only $</a:t>
            </a:r>
            <a:r>
              <a:rPr lang="en-US" sz="2800" dirty="0">
                <a:latin typeface="FrankRuehl" panose="020E0503060101010101" pitchFamily="34" charset="-79"/>
                <a:cs typeface="FrankRuehl" panose="020E0503060101010101" pitchFamily="34" charset="-79"/>
              </a:rPr>
              <a:t>7,500</a:t>
            </a:r>
            <a:r>
              <a:rPr lang="en-US" dirty="0">
                <a:latin typeface="FrankRuehl" panose="020E0503060101010101" pitchFamily="34" charset="-79"/>
                <a:cs typeface="FrankRuehl" panose="020E0503060101010101" pitchFamily="34" charset="-79"/>
              </a:rPr>
              <a:t>/year ($</a:t>
            </a:r>
            <a:r>
              <a:rPr lang="en-US" sz="2800" dirty="0">
                <a:latin typeface="FrankRuehl" panose="020E0503060101010101" pitchFamily="34" charset="-79"/>
                <a:cs typeface="FrankRuehl" panose="020E0503060101010101" pitchFamily="34" charset="-79"/>
              </a:rPr>
              <a:t>8 </a:t>
            </a:r>
            <a:r>
              <a:rPr lang="en-US" sz="2400" dirty="0">
                <a:latin typeface="FrankRuehl" panose="020E0503060101010101" pitchFamily="34" charset="-79"/>
                <a:cs typeface="FrankRuehl" panose="020E0503060101010101" pitchFamily="34" charset="-79"/>
              </a:rPr>
              <a:t>per household) toward events on Market Street</a:t>
            </a:r>
          </a:p>
          <a:p>
            <a:pPr lvl="1"/>
            <a:r>
              <a:rPr lang="en-US" sz="2400" dirty="0">
                <a:latin typeface="FrankRuehl" panose="020E0503060101010101" pitchFamily="34" charset="-79"/>
                <a:cs typeface="FrankRuehl" panose="020E0503060101010101" pitchFamily="34" charset="-79"/>
              </a:rPr>
              <a:t>SVHOA also pays </a:t>
            </a:r>
            <a:r>
              <a:rPr lang="en-US" sz="2800" dirty="0">
                <a:latin typeface="FrankRuehl" panose="020E0503060101010101" pitchFamily="34" charset="-79"/>
                <a:cs typeface="FrankRuehl" panose="020E0503060101010101" pitchFamily="34" charset="-79"/>
              </a:rPr>
              <a:t>$5,000 </a:t>
            </a:r>
            <a:r>
              <a:rPr lang="en-US" sz="2400" dirty="0">
                <a:latin typeface="FrankRuehl" panose="020E0503060101010101" pitchFamily="34" charset="-79"/>
                <a:cs typeface="FrankRuehl" panose="020E0503060101010101" pitchFamily="34" charset="-79"/>
              </a:rPr>
              <a:t>toward the NC Symphony event</a:t>
            </a:r>
          </a:p>
          <a:p>
            <a:pPr lvl="1"/>
            <a:r>
              <a:rPr lang="en-US" sz="2400" dirty="0">
                <a:latin typeface="FrankRuehl" panose="020E0503060101010101" pitchFamily="34" charset="-79"/>
                <a:cs typeface="FrankRuehl" panose="020E0503060101010101" pitchFamily="34" charset="-79"/>
              </a:rPr>
              <a:t>Sales/Transfer fees have been used with success elsewhere</a:t>
            </a:r>
          </a:p>
          <a:p>
            <a:r>
              <a:rPr lang="en-US" dirty="0">
                <a:latin typeface="FrankRuehl" panose="020E0503060101010101" pitchFamily="34" charset="-79"/>
                <a:cs typeface="FrankRuehl" panose="020E0503060101010101" pitchFamily="34" charset="-79"/>
              </a:rPr>
              <a:t>Retain ownership of income producing properties</a:t>
            </a:r>
          </a:p>
          <a:p>
            <a:r>
              <a:rPr lang="en-US" dirty="0">
                <a:latin typeface="FrankRuehl" panose="020E0503060101010101" pitchFamily="34" charset="-79"/>
                <a:cs typeface="FrankRuehl" panose="020E0503060101010101" pitchFamily="34" charset="-79"/>
              </a:rPr>
              <a:t>Look at the pre-</a:t>
            </a:r>
            <a:r>
              <a:rPr lang="en-US" sz="3200" dirty="0">
                <a:latin typeface="FrankRuehl" panose="020E0503060101010101" pitchFamily="34" charset="-79"/>
                <a:cs typeface="FrankRuehl" panose="020E0503060101010101" pitchFamily="34" charset="-79"/>
              </a:rPr>
              <a:t>1920</a:t>
            </a:r>
            <a:r>
              <a:rPr lang="en-US" dirty="0">
                <a:latin typeface="FrankRuehl" panose="020E0503060101010101" pitchFamily="34" charset="-79"/>
                <a:cs typeface="FrankRuehl" panose="020E0503060101010101" pitchFamily="34" charset="-79"/>
              </a:rPr>
              <a:t>’s neighborhoods in your area for guidance</a:t>
            </a:r>
          </a:p>
          <a:p>
            <a:pPr lvl="1"/>
            <a:r>
              <a:rPr lang="en-US" dirty="0">
                <a:latin typeface="FrankRuehl" panose="020E0503060101010101" pitchFamily="34" charset="-79"/>
                <a:cs typeface="FrankRuehl" panose="020E0503060101010101" pitchFamily="34" charset="-79"/>
              </a:rPr>
              <a:t>Setbacks, types of street trees, etc.</a:t>
            </a:r>
          </a:p>
        </p:txBody>
      </p:sp>
    </p:spTree>
    <p:extLst>
      <p:ext uri="{BB962C8B-B14F-4D97-AF65-F5344CB8AC3E}">
        <p14:creationId xmlns:p14="http://schemas.microsoft.com/office/powerpoint/2010/main" val="4232885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SV site 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1582614"/>
            <a:ext cx="4572000" cy="5275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rankRuehl" panose="020E0503060101010101" pitchFamily="34" charset="-79"/>
                <a:ea typeface="Batang" panose="02030600000101010101" pitchFamily="18" charset="-127"/>
                <a:cs typeface="FrankRuehl" panose="020E0503060101010101" pitchFamily="34" charset="-79"/>
              </a:rPr>
              <a:t>Southern Village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752600"/>
            <a:ext cx="4800600" cy="4876800"/>
          </a:xfrm>
        </p:spPr>
        <p:txBody>
          <a:bodyPr>
            <a:noAutofit/>
          </a:bodyPr>
          <a:lstStyle/>
          <a:p>
            <a:pPr marL="320040" lvl="1" indent="-320040">
              <a:lnSpc>
                <a:spcPts val="2800"/>
              </a:lnSpc>
              <a:spcBef>
                <a:spcPts val="700"/>
              </a:spcBef>
              <a:spcAft>
                <a:spcPts val="60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r>
              <a:rPr lang="en-US" dirty="0">
                <a:latin typeface="FrankRuehl" panose="020E0503060101010101" pitchFamily="34" charset="-79"/>
                <a:cs typeface="FrankRuehl" panose="020E0503060101010101" pitchFamily="34" charset="-79"/>
              </a:rPr>
              <a:t>1,150 residences </a:t>
            </a:r>
          </a:p>
          <a:p>
            <a:pPr marL="320040" lvl="1" indent="-320040">
              <a:lnSpc>
                <a:spcPts val="2800"/>
              </a:lnSpc>
              <a:spcBef>
                <a:spcPts val="700"/>
              </a:spcBef>
              <a:spcAft>
                <a:spcPts val="60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r>
              <a:rPr lang="en-US" dirty="0">
                <a:latin typeface="FrankRuehl" panose="020E0503060101010101" pitchFamily="34" charset="-79"/>
                <a:cs typeface="FrankRuehl" panose="020E0503060101010101" pitchFamily="34" charset="-79"/>
              </a:rPr>
              <a:t>300 acres total</a:t>
            </a:r>
          </a:p>
          <a:p>
            <a:pPr marL="320040" lvl="1" indent="-320040">
              <a:lnSpc>
                <a:spcPts val="2800"/>
              </a:lnSpc>
              <a:spcBef>
                <a:spcPts val="700"/>
              </a:spcBef>
              <a:spcAft>
                <a:spcPts val="60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r>
              <a:rPr lang="en-US" dirty="0">
                <a:latin typeface="FrankRuehl" panose="020E0503060101010101" pitchFamily="34" charset="-79"/>
                <a:cs typeface="FrankRuehl" panose="020E0503060101010101" pitchFamily="34" charset="-79"/>
              </a:rPr>
              <a:t>90 acres of open space</a:t>
            </a:r>
          </a:p>
          <a:p>
            <a:pPr marL="320040" lvl="1" indent="-320040">
              <a:lnSpc>
                <a:spcPts val="2800"/>
              </a:lnSpc>
              <a:spcBef>
                <a:spcPts val="700"/>
              </a:spcBef>
              <a:spcAft>
                <a:spcPts val="60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r>
              <a:rPr lang="en-US" dirty="0">
                <a:latin typeface="FrankRuehl" panose="020E0503060101010101" pitchFamily="34" charset="-79"/>
                <a:cs typeface="FrankRuehl" panose="020E0503060101010101" pitchFamily="34" charset="-79"/>
              </a:rPr>
              <a:t>Greenway through the neighborhood</a:t>
            </a:r>
          </a:p>
          <a:p>
            <a:pPr marL="320040" lvl="1" indent="-320040">
              <a:lnSpc>
                <a:spcPts val="2800"/>
              </a:lnSpc>
              <a:spcBef>
                <a:spcPts val="700"/>
              </a:spcBef>
              <a:spcAft>
                <a:spcPts val="60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r>
              <a:rPr lang="en-US" dirty="0">
                <a:latin typeface="FrankRuehl" panose="020E0503060101010101" pitchFamily="34" charset="-79"/>
                <a:cs typeface="FrankRuehl" panose="020E0503060101010101" pitchFamily="34" charset="-79"/>
              </a:rPr>
              <a:t>Swim and tennis center </a:t>
            </a:r>
          </a:p>
          <a:p>
            <a:pPr marL="320040" lvl="1" indent="-320040">
              <a:lnSpc>
                <a:spcPts val="2800"/>
              </a:lnSpc>
              <a:spcBef>
                <a:spcPts val="700"/>
              </a:spcBef>
              <a:spcAft>
                <a:spcPts val="60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r>
              <a:rPr lang="en-US" dirty="0">
                <a:latin typeface="FrankRuehl" panose="020E0503060101010101" pitchFamily="34" charset="-79"/>
                <a:cs typeface="FrankRuehl" panose="020E0503060101010101" pitchFamily="34" charset="-79"/>
              </a:rPr>
              <a:t>Village Center</a:t>
            </a:r>
          </a:p>
          <a:p>
            <a:pPr marL="320040" lvl="1" indent="-320040">
              <a:lnSpc>
                <a:spcPts val="2800"/>
              </a:lnSpc>
              <a:spcBef>
                <a:spcPts val="700"/>
              </a:spcBef>
              <a:spcAft>
                <a:spcPts val="60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r>
              <a:rPr lang="en-US" dirty="0">
                <a:latin typeface="FrankRuehl" panose="020E0503060101010101" pitchFamily="34" charset="-79"/>
                <a:cs typeface="FrankRuehl" panose="020E0503060101010101" pitchFamily="34" charset="-79"/>
              </a:rPr>
              <a:t>$425,300,000 cumulative value</a:t>
            </a:r>
          </a:p>
          <a:p>
            <a:pPr marL="594360" lvl="2" indent="-320040">
              <a:lnSpc>
                <a:spcPts val="2800"/>
              </a:lnSpc>
              <a:spcBef>
                <a:spcPts val="700"/>
              </a:spcBef>
              <a:spcAft>
                <a:spcPts val="600"/>
              </a:spcAft>
              <a:buSzPct val="60000"/>
              <a:buFont typeface="Wingdings" pitchFamily="2" charset="2"/>
              <a:buChar char="q"/>
            </a:pPr>
            <a:r>
              <a:rPr lang="en-US" sz="2400" dirty="0">
                <a:latin typeface="FrankRuehl" panose="020E0503060101010101" pitchFamily="34" charset="-79"/>
                <a:cs typeface="FrankRuehl" panose="020E0503060101010101" pitchFamily="34" charset="-79"/>
              </a:rPr>
              <a:t>6.9% of property value in Chapel Hill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831C9-E933-4854-B10B-FD59BF894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rankRuehl" panose="020E0503060101010101" pitchFamily="34" charset="-79"/>
                <a:cs typeface="FrankRuehl" panose="020E0503060101010101" pitchFamily="34" charset="-79"/>
              </a:rPr>
              <a:t>Critical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8615EB-B321-4C26-B89D-3C63D39967E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953000"/>
          </a:xfrm>
        </p:spPr>
        <p:txBody>
          <a:bodyPr/>
          <a:lstStyle/>
          <a:p>
            <a:r>
              <a:rPr lang="en-US" dirty="0">
                <a:latin typeface="FrankRuehl" panose="020E0503060101010101" pitchFamily="34" charset="-79"/>
                <a:cs typeface="FrankRuehl" panose="020E0503060101010101" pitchFamily="34" charset="-79"/>
              </a:rPr>
              <a:t>One mistake that cannot be overcome</a:t>
            </a:r>
          </a:p>
          <a:p>
            <a:r>
              <a:rPr lang="en-US" dirty="0">
                <a:latin typeface="FrankRuehl" panose="020E0503060101010101" pitchFamily="34" charset="-79"/>
                <a:cs typeface="FrankRuehl" panose="020E0503060101010101" pitchFamily="34" charset="-79"/>
              </a:rPr>
              <a:t>Economic cycles here to stay</a:t>
            </a:r>
          </a:p>
          <a:p>
            <a:r>
              <a:rPr lang="en-US" dirty="0">
                <a:latin typeface="FrankRuehl" panose="020E0503060101010101" pitchFamily="34" charset="-79"/>
                <a:cs typeface="FrankRuehl" panose="020E0503060101010101" pitchFamily="34" charset="-79"/>
              </a:rPr>
              <a:t>First </a:t>
            </a:r>
            <a:r>
              <a:rPr lang="en-US" sz="3200" dirty="0">
                <a:latin typeface="FrankRuehl" panose="020E0503060101010101" pitchFamily="34" charset="-79"/>
                <a:cs typeface="FrankRuehl" panose="020E0503060101010101" pitchFamily="34" charset="-79"/>
              </a:rPr>
              <a:t>10</a:t>
            </a:r>
            <a:r>
              <a:rPr lang="en-US" dirty="0">
                <a:latin typeface="FrankRuehl" panose="020E0503060101010101" pitchFamily="34" charset="-79"/>
                <a:cs typeface="FrankRuehl" panose="020E0503060101010101" pitchFamily="34" charset="-79"/>
              </a:rPr>
              <a:t>% - it’s about motion, not money</a:t>
            </a:r>
          </a:p>
          <a:p>
            <a:r>
              <a:rPr lang="en-US" dirty="0">
                <a:latin typeface="FrankRuehl" panose="020E0503060101010101" pitchFamily="34" charset="-79"/>
                <a:cs typeface="FrankRuehl" panose="020E0503060101010101" pitchFamily="34" charset="-79"/>
              </a:rPr>
              <a:t>Flexibility</a:t>
            </a:r>
          </a:p>
          <a:p>
            <a:pPr lvl="1"/>
            <a:r>
              <a:rPr lang="en-US" dirty="0">
                <a:latin typeface="FrankRuehl" panose="020E0503060101010101" pitchFamily="34" charset="-79"/>
                <a:cs typeface="FrankRuehl" panose="020E0503060101010101" pitchFamily="34" charset="-79"/>
              </a:rPr>
              <a:t>Uses</a:t>
            </a:r>
          </a:p>
          <a:p>
            <a:pPr lvl="1"/>
            <a:r>
              <a:rPr lang="en-US" dirty="0">
                <a:latin typeface="FrankRuehl" panose="020E0503060101010101" pitchFamily="34" charset="-79"/>
                <a:cs typeface="FrankRuehl" panose="020E0503060101010101" pitchFamily="34" charset="-79"/>
              </a:rPr>
              <a:t>Plan</a:t>
            </a:r>
          </a:p>
          <a:p>
            <a:pPr lvl="1"/>
            <a:r>
              <a:rPr lang="en-US" dirty="0">
                <a:latin typeface="FrankRuehl" panose="020E0503060101010101" pitchFamily="34" charset="-79"/>
                <a:cs typeface="FrankRuehl" panose="020E0503060101010101" pitchFamily="34" charset="-79"/>
              </a:rPr>
              <a:t>Change is the only constant </a:t>
            </a:r>
          </a:p>
          <a:p>
            <a:r>
              <a:rPr lang="en-US" dirty="0">
                <a:latin typeface="FrankRuehl" panose="020E0503060101010101" pitchFamily="34" charset="-79"/>
                <a:cs typeface="FrankRuehl" panose="020E0503060101010101" pitchFamily="34" charset="-79"/>
              </a:rPr>
              <a:t>Trust</a:t>
            </a:r>
          </a:p>
          <a:p>
            <a:pPr lvl="1"/>
            <a:r>
              <a:rPr lang="en-US" dirty="0">
                <a:latin typeface="FrankRuehl" panose="020E0503060101010101" pitchFamily="34" charset="-79"/>
                <a:cs typeface="FrankRuehl" panose="020E0503060101010101" pitchFamily="34" charset="-79"/>
              </a:rPr>
              <a:t>Years to create, a moment to lose</a:t>
            </a:r>
          </a:p>
          <a:p>
            <a:endParaRPr lang="en-US" dirty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endParaRPr lang="en-US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071242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531718A-EB6D-41D3-A728-A8582B263DCF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28" y="0"/>
            <a:ext cx="9153728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8F8A52-70BE-4A4E-881C-C93DAEE61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09600"/>
            <a:ext cx="3044952" cy="68580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dirty="0">
                <a:latin typeface="FrankRuehl" panose="020E0503060101010101" pitchFamily="34" charset="-79"/>
                <a:cs typeface="FrankRuehl" panose="020E0503060101010101" pitchFamily="34" charset="-79"/>
              </a:rPr>
              <a:t>Future Plans</a:t>
            </a:r>
          </a:p>
        </p:txBody>
      </p:sp>
    </p:spTree>
    <p:extLst>
      <p:ext uri="{BB962C8B-B14F-4D97-AF65-F5344CB8AC3E}">
        <p14:creationId xmlns:p14="http://schemas.microsoft.com/office/powerpoint/2010/main" val="2262593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2A2BF-383F-4A4C-8B33-F2B4DCE5F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0"/>
            <a:ext cx="8153400" cy="4572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FrankRuehl" panose="020E0503060101010101" pitchFamily="34" charset="-79"/>
                <a:cs typeface="FrankRuehl" panose="020E0503060101010101" pitchFamily="34" charset="-79"/>
              </a:rPr>
              <a:t>Proforma Example – </a:t>
            </a:r>
            <a:r>
              <a:rPr lang="en-US" sz="5300" dirty="0">
                <a:latin typeface="FrankRuehl" panose="020E0503060101010101" pitchFamily="34" charset="-79"/>
                <a:cs typeface="FrankRuehl" panose="020E0503060101010101" pitchFamily="34" charset="-79"/>
              </a:rPr>
              <a:t>2018</a:t>
            </a:r>
            <a:r>
              <a:rPr lang="en-US" dirty="0">
                <a:latin typeface="FrankRuehl" panose="020E0503060101010101" pitchFamily="34" charset="-79"/>
                <a:cs typeface="FrankRuehl" panose="020E0503060101010101" pitchFamily="34" charset="-79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BDBD22-A6AD-48FC-A823-088D2B890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85" y="533400"/>
            <a:ext cx="91440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5331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2A2BF-383F-4A4C-8B33-F2B4DCE5F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0"/>
            <a:ext cx="8153400" cy="4572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FrankRuehl" panose="020E0503060101010101" pitchFamily="34" charset="-79"/>
                <a:cs typeface="FrankRuehl" panose="020E0503060101010101" pitchFamily="34" charset="-79"/>
              </a:rPr>
              <a:t>Proforma Example – </a:t>
            </a:r>
            <a:r>
              <a:rPr lang="en-US" sz="4900" dirty="0">
                <a:latin typeface="FrankRuehl" panose="020E0503060101010101" pitchFamily="34" charset="-79"/>
                <a:cs typeface="FrankRuehl" panose="020E0503060101010101" pitchFamily="34" charset="-79"/>
              </a:rPr>
              <a:t>2019</a:t>
            </a:r>
            <a:r>
              <a:rPr lang="en-US" dirty="0">
                <a:latin typeface="FrankRuehl" panose="020E0503060101010101" pitchFamily="34" charset="-79"/>
                <a:cs typeface="FrankRuehl" panose="020E0503060101010101" pitchFamily="34" charset="-79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2A13B4-51FF-47A5-94F6-822D65370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3400"/>
            <a:ext cx="91440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4655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2A2BF-383F-4A4C-8B33-F2B4DCE5F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0"/>
            <a:ext cx="8153400" cy="4572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FrankRuehl" panose="020E0503060101010101" pitchFamily="34" charset="-79"/>
                <a:cs typeface="FrankRuehl" panose="020E0503060101010101" pitchFamily="34" charset="-79"/>
              </a:rPr>
              <a:t>Proforma Example – </a:t>
            </a:r>
            <a:r>
              <a:rPr lang="en-US" sz="4900" dirty="0">
                <a:latin typeface="FrankRuehl" panose="020E0503060101010101" pitchFamily="34" charset="-79"/>
                <a:cs typeface="FrankRuehl" panose="020E0503060101010101" pitchFamily="34" charset="-79"/>
              </a:rPr>
              <a:t>2020</a:t>
            </a:r>
            <a:r>
              <a:rPr lang="en-US" dirty="0">
                <a:latin typeface="FrankRuehl" panose="020E0503060101010101" pitchFamily="34" charset="-79"/>
                <a:cs typeface="FrankRuehl" panose="020E0503060101010101" pitchFamily="34" charset="-79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CF9ED2-D1A8-4126-B762-76DD60F4E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3399"/>
            <a:ext cx="9144000" cy="632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4706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2A2BF-383F-4A4C-8B33-F2B4DCE5F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0"/>
            <a:ext cx="8153400" cy="4572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FrankRuehl" panose="020E0503060101010101" pitchFamily="34" charset="-79"/>
                <a:cs typeface="FrankRuehl" panose="020E0503060101010101" pitchFamily="34" charset="-79"/>
              </a:rPr>
              <a:t>Proforma Example – </a:t>
            </a:r>
            <a:r>
              <a:rPr lang="en-US" sz="4900" dirty="0">
                <a:latin typeface="FrankRuehl" panose="020E0503060101010101" pitchFamily="34" charset="-79"/>
                <a:cs typeface="FrankRuehl" panose="020E0503060101010101" pitchFamily="34" charset="-79"/>
              </a:rPr>
              <a:t>2021</a:t>
            </a:r>
            <a:r>
              <a:rPr lang="en-US" dirty="0">
                <a:latin typeface="FrankRuehl" panose="020E0503060101010101" pitchFamily="34" charset="-79"/>
                <a:cs typeface="FrankRuehl" panose="020E0503060101010101" pitchFamily="34" charset="-79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8A2B17-E954-4266-B664-D2662CBF9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3400"/>
            <a:ext cx="91440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7142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2A2BF-383F-4A4C-8B33-F2B4DCE5F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0"/>
            <a:ext cx="8153400" cy="4572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FrankRuehl" panose="020E0503060101010101" pitchFamily="34" charset="-79"/>
                <a:cs typeface="FrankRuehl" panose="020E0503060101010101" pitchFamily="34" charset="-79"/>
              </a:rPr>
              <a:t>Proforma Example – </a:t>
            </a:r>
            <a:r>
              <a:rPr lang="en-US" sz="4900" dirty="0">
                <a:latin typeface="FrankRuehl" panose="020E0503060101010101" pitchFamily="34" charset="-79"/>
                <a:cs typeface="FrankRuehl" panose="020E0503060101010101" pitchFamily="34" charset="-79"/>
              </a:rPr>
              <a:t>2022</a:t>
            </a:r>
            <a:r>
              <a:rPr lang="en-US" dirty="0">
                <a:latin typeface="FrankRuehl" panose="020E0503060101010101" pitchFamily="34" charset="-79"/>
                <a:cs typeface="FrankRuehl" panose="020E0503060101010101" pitchFamily="34" charset="-79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2BE179-723B-41C0-B378-DF12A1D94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3" y="533400"/>
            <a:ext cx="91440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5907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2A2BF-383F-4A4C-8B33-F2B4DCE5F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0"/>
            <a:ext cx="8153400" cy="4572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FrankRuehl" panose="020E0503060101010101" pitchFamily="34" charset="-79"/>
                <a:cs typeface="FrankRuehl" panose="020E0503060101010101" pitchFamily="34" charset="-79"/>
              </a:rPr>
              <a:t>Proforma Example – Annual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CD54AE-229C-44FF-ACC8-92617F870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9143999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8803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F9A13AF-F6A9-48BD-ABA4-EE2DA4E9D26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r>
              <a:rPr lang="en-US" sz="3200" dirty="0">
                <a:latin typeface="FrankRuehl" panose="020E0503060101010101" pitchFamily="34" charset="-79"/>
                <a:cs typeface="FrankRuehl" panose="020E0503060101010101" pitchFamily="34" charset="-79"/>
              </a:rPr>
              <a:t>April </a:t>
            </a:r>
            <a:r>
              <a:rPr lang="en-US" sz="3600" dirty="0">
                <a:latin typeface="FrankRuehl" panose="020E0503060101010101" pitchFamily="34" charset="-79"/>
                <a:cs typeface="FrankRuehl" panose="020E0503060101010101" pitchFamily="34" charset="-79"/>
              </a:rPr>
              <a:t>26, 2019</a:t>
            </a:r>
            <a:endParaRPr lang="en-US" sz="3200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62C0BF6-126F-4BE1-A9C9-B4FEF8FCAA51}"/>
              </a:ext>
            </a:extLst>
          </p:cNvPr>
          <p:cNvSpPr/>
          <p:nvPr/>
        </p:nvSpPr>
        <p:spPr>
          <a:xfrm>
            <a:off x="0" y="914400"/>
            <a:ext cx="9144000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9230D5-9150-4F75-9F36-DC7821F1D009}"/>
              </a:ext>
            </a:extLst>
          </p:cNvPr>
          <p:cNvSpPr/>
          <p:nvPr/>
        </p:nvSpPr>
        <p:spPr>
          <a:xfrm>
            <a:off x="-12973" y="5932251"/>
            <a:ext cx="9156973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2F6787-3300-4873-96BF-047E86619837}"/>
              </a:ext>
            </a:extLst>
          </p:cNvPr>
          <p:cNvSpPr txBox="1"/>
          <p:nvPr/>
        </p:nvSpPr>
        <p:spPr>
          <a:xfrm>
            <a:off x="769517" y="4896597"/>
            <a:ext cx="760496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Questions</a:t>
            </a:r>
            <a:r>
              <a:rPr lang="en-US" sz="8000" dirty="0">
                <a:solidFill>
                  <a:schemeClr val="bg1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/</a:t>
            </a:r>
            <a:r>
              <a:rPr lang="en-US" sz="6600" dirty="0">
                <a:solidFill>
                  <a:schemeClr val="bg1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Comments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BFB803-236F-40F5-9FBB-FE3108F310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313" y="914400"/>
            <a:ext cx="6851374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677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29937" y="0"/>
            <a:ext cx="9673938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5867400" y="2057400"/>
            <a:ext cx="2438400" cy="304800"/>
          </a:xfrm>
          <a:prstGeom prst="rect">
            <a:avLst/>
          </a:prstGeom>
          <a:solidFill>
            <a:srgbClr val="FFFF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43600" y="1371600"/>
            <a:ext cx="2209800" cy="152400"/>
          </a:xfrm>
          <a:prstGeom prst="rect">
            <a:avLst/>
          </a:prstGeom>
          <a:solidFill>
            <a:srgbClr val="FFFF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67400" y="3733800"/>
            <a:ext cx="2438400" cy="304800"/>
          </a:xfrm>
          <a:prstGeom prst="rect">
            <a:avLst/>
          </a:prstGeom>
          <a:solidFill>
            <a:srgbClr val="FFFF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67400" y="4495800"/>
            <a:ext cx="2438400" cy="304800"/>
          </a:xfrm>
          <a:prstGeom prst="rect">
            <a:avLst/>
          </a:prstGeom>
          <a:solidFill>
            <a:srgbClr val="FFFF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96000" y="5638800"/>
            <a:ext cx="2209800" cy="152400"/>
          </a:xfrm>
          <a:prstGeom prst="rect">
            <a:avLst/>
          </a:prstGeom>
          <a:solidFill>
            <a:srgbClr val="FFFF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943600" y="5638800"/>
            <a:ext cx="152400" cy="152400"/>
          </a:xfrm>
          <a:prstGeom prst="rect">
            <a:avLst/>
          </a:prstGeom>
          <a:solidFill>
            <a:srgbClr val="FFFF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" y="391180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FrankRuehl" panose="020E0503060101010101" pitchFamily="34" charset="-79"/>
                <a:cs typeface="FrankRuehl" panose="020E0503060101010101" pitchFamily="34" charset="-79"/>
              </a:rPr>
              <a:t>1992</a:t>
            </a:r>
            <a:r>
              <a:rPr lang="en-US" sz="2400" b="1" dirty="0">
                <a:latin typeface="FrankRuehl" panose="020E0503060101010101" pitchFamily="34" charset="-79"/>
                <a:cs typeface="FrankRuehl" panose="020E0503060101010101" pitchFamily="34" charset="-79"/>
              </a:rPr>
              <a:t> Southern Small Area Plan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rankRuehl" panose="020E0503060101010101" pitchFamily="34" charset="-79"/>
                <a:cs typeface="FrankRuehl" panose="020E0503060101010101" pitchFamily="34" charset="-79"/>
              </a:rPr>
              <a:t>Conventional/Cluster Pattern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309" y="1600200"/>
            <a:ext cx="4701881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onventional Desig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19600" y="1752600"/>
            <a:ext cx="4648200" cy="502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44000" cy="6892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76200" y="228600"/>
            <a:ext cx="1676400" cy="304800"/>
          </a:xfrm>
          <a:prstGeom prst="rect">
            <a:avLst/>
          </a:prstGeom>
          <a:solidFill>
            <a:srgbClr val="FFFF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19800" y="609600"/>
            <a:ext cx="1143000" cy="228600"/>
          </a:xfrm>
          <a:prstGeom prst="rect">
            <a:avLst/>
          </a:prstGeom>
          <a:solidFill>
            <a:srgbClr val="FFFF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67000" y="76200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FrankRuehl" panose="020E0503060101010101" pitchFamily="34" charset="-79"/>
                <a:cs typeface="FrankRuehl" panose="020E0503060101010101" pitchFamily="34" charset="-79"/>
              </a:rPr>
              <a:t>1992</a:t>
            </a:r>
            <a:r>
              <a:rPr lang="en-US" sz="2000" b="1" dirty="0">
                <a:latin typeface="FrankRuehl" panose="020E0503060101010101" pitchFamily="34" charset="-79"/>
                <a:cs typeface="FrankRuehl" panose="020E0503060101010101" pitchFamily="34" charset="-79"/>
              </a:rPr>
              <a:t> Southern Small Area Plan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1600200"/>
            <a:ext cx="4191000" cy="5085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85800" y="228600"/>
            <a:ext cx="78486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Conventional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Cluster Pattern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8077200" cy="9906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>
                <a:latin typeface="FrankRuehl" panose="020E0503060101010101" pitchFamily="34" charset="-79"/>
                <a:cs typeface="FrankRuehl" panose="020E0503060101010101" pitchFamily="34" charset="-79"/>
              </a:rPr>
              <a:t>Village Pattern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21EC36-2A90-413F-8BA9-89C7278BEC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2" t="38745" r="17652" b="12093"/>
          <a:stretch/>
        </p:blipFill>
        <p:spPr>
          <a:xfrm>
            <a:off x="4324865" y="1600200"/>
            <a:ext cx="4695566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991600" cy="990600"/>
          </a:xfrm>
        </p:spPr>
        <p:txBody>
          <a:bodyPr>
            <a:normAutofit/>
          </a:bodyPr>
          <a:lstStyle/>
          <a:p>
            <a:r>
              <a:rPr lang="en-US" dirty="0">
                <a:latin typeface="FrankRuehl" panose="020E0503060101010101" pitchFamily="34" charset="-79"/>
                <a:cs typeface="FrankRuehl" panose="020E0503060101010101" pitchFamily="34" charset="-79"/>
              </a:rPr>
              <a:t>Creating Southern Village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752600"/>
            <a:ext cx="8153400" cy="4876800"/>
          </a:xfrm>
        </p:spPr>
        <p:txBody>
          <a:bodyPr>
            <a:normAutofit/>
          </a:bodyPr>
          <a:lstStyle/>
          <a:p>
            <a:r>
              <a:rPr lang="en-US" dirty="0">
                <a:latin typeface="FrankRuehl" panose="020E0503060101010101" pitchFamily="34" charset="-79"/>
                <a:cs typeface="FrankRuehl" panose="020E0503060101010101" pitchFamily="34" charset="-79"/>
              </a:rPr>
              <a:t>Achieved Town goals through effective design principles</a:t>
            </a:r>
          </a:p>
          <a:p>
            <a:pPr lvl="1"/>
            <a:r>
              <a:rPr lang="en-US" dirty="0">
                <a:latin typeface="FrankRuehl" panose="020E0503060101010101" pitchFamily="34" charset="-79"/>
                <a:cs typeface="FrankRuehl" panose="020E0503060101010101" pitchFamily="34" charset="-79"/>
              </a:rPr>
              <a:t>Narrow, low-speed </a:t>
            </a:r>
          </a:p>
          <a:p>
            <a:pPr lvl="1">
              <a:buNone/>
            </a:pPr>
            <a:r>
              <a:rPr lang="en-US" dirty="0">
                <a:latin typeface="FrankRuehl" panose="020E0503060101010101" pitchFamily="34" charset="-79"/>
                <a:cs typeface="FrankRuehl" panose="020E0503060101010101" pitchFamily="34" charset="-79"/>
              </a:rPr>
              <a:t>	streets – 26’ wide</a:t>
            </a:r>
          </a:p>
          <a:p>
            <a:pPr lvl="1"/>
            <a:r>
              <a:rPr lang="en-US" dirty="0">
                <a:latin typeface="FrankRuehl" panose="020E0503060101010101" pitchFamily="34" charset="-79"/>
                <a:cs typeface="FrankRuehl" panose="020E0503060101010101" pitchFamily="34" charset="-79"/>
              </a:rPr>
              <a:t>Street trees</a:t>
            </a:r>
          </a:p>
          <a:p>
            <a:pPr lvl="1"/>
            <a:r>
              <a:rPr lang="en-US" dirty="0">
                <a:latin typeface="FrankRuehl" panose="020E0503060101010101" pitchFamily="34" charset="-79"/>
                <a:cs typeface="FrankRuehl" panose="020E0503060101010101" pitchFamily="34" charset="-79"/>
              </a:rPr>
              <a:t>On-street parking</a:t>
            </a:r>
          </a:p>
          <a:p>
            <a:pPr lvl="1"/>
            <a:r>
              <a:rPr lang="en-US" dirty="0">
                <a:latin typeface="FrankRuehl" panose="020E0503060101010101" pitchFamily="34" charset="-79"/>
                <a:cs typeface="FrankRuehl" panose="020E0503060101010101" pitchFamily="34" charset="-79"/>
              </a:rPr>
              <a:t>Front porches</a:t>
            </a:r>
          </a:p>
          <a:p>
            <a:pPr lvl="1"/>
            <a:r>
              <a:rPr lang="en-US" dirty="0">
                <a:latin typeface="FrankRuehl" panose="020E0503060101010101" pitchFamily="34" charset="-79"/>
                <a:cs typeface="FrankRuehl" panose="020E0503060101010101" pitchFamily="34" charset="-79"/>
              </a:rPr>
              <a:t>Wide sidewalks</a:t>
            </a:r>
          </a:p>
          <a:p>
            <a:pPr lvl="2"/>
            <a:r>
              <a:rPr lang="en-US" dirty="0">
                <a:latin typeface="FrankRuehl" panose="020E0503060101010101" pitchFamily="34" charset="-79"/>
                <a:cs typeface="FrankRuehl" panose="020E0503060101010101" pitchFamily="34" charset="-79"/>
              </a:rPr>
              <a:t>5’ in residential section</a:t>
            </a:r>
          </a:p>
          <a:p>
            <a:pPr lvl="2"/>
            <a:r>
              <a:rPr lang="en-US" dirty="0">
                <a:latin typeface="FrankRuehl" panose="020E0503060101010101" pitchFamily="34" charset="-79"/>
                <a:cs typeface="FrankRuehl" panose="020E0503060101010101" pitchFamily="34" charset="-79"/>
              </a:rPr>
              <a:t>21’ in village center</a:t>
            </a:r>
          </a:p>
        </p:txBody>
      </p:sp>
      <p:pic>
        <p:nvPicPr>
          <p:cNvPr id="5" name="Picture 4" descr="Wide sidewalks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62400" y="2514600"/>
            <a:ext cx="5044722" cy="4191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2FF90-ED2E-45B9-B2FA-7FCFA4285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rankRuehl" panose="020E0503060101010101" pitchFamily="34" charset="-79"/>
                <a:cs typeface="FrankRuehl" panose="020E0503060101010101" pitchFamily="34" charset="-79"/>
              </a:rPr>
              <a:t>Residential Snapshot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4E485E-7184-4621-8FD5-44C648090C35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57150" y="1752600"/>
            <a:ext cx="8153400" cy="4953000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FrankRuehl" panose="020E0503060101010101" pitchFamily="34" charset="-79"/>
                <a:cs typeface="FrankRuehl" panose="020E0503060101010101" pitchFamily="34" charset="-79"/>
              </a:rPr>
              <a:t>530 single family homes</a:t>
            </a:r>
          </a:p>
          <a:p>
            <a:r>
              <a:rPr lang="en-US" sz="3200" dirty="0">
                <a:latin typeface="FrankRuehl" panose="020E0503060101010101" pitchFamily="34" charset="-79"/>
                <a:cs typeface="FrankRuehl" panose="020E0503060101010101" pitchFamily="34" charset="-79"/>
              </a:rPr>
              <a:t>250 apartments</a:t>
            </a:r>
          </a:p>
          <a:p>
            <a:r>
              <a:rPr lang="en-US" sz="3200" dirty="0">
                <a:latin typeface="FrankRuehl" panose="020E0503060101010101" pitchFamily="34" charset="-79"/>
                <a:cs typeface="FrankRuehl" panose="020E0503060101010101" pitchFamily="34" charset="-79"/>
              </a:rPr>
              <a:t>230 condos</a:t>
            </a:r>
          </a:p>
          <a:p>
            <a:r>
              <a:rPr lang="en-US" sz="3200" dirty="0">
                <a:latin typeface="FrankRuehl" panose="020E0503060101010101" pitchFamily="34" charset="-79"/>
                <a:cs typeface="FrankRuehl" panose="020E0503060101010101" pitchFamily="34" charset="-79"/>
              </a:rPr>
              <a:t>140 townhomes</a:t>
            </a:r>
          </a:p>
          <a:p>
            <a:r>
              <a:rPr lang="en-US" sz="3200" dirty="0">
                <a:latin typeface="FrankRuehl" panose="020E0503060101010101" pitchFamily="34" charset="-79"/>
                <a:cs typeface="FrankRuehl" panose="020E0503060101010101" pitchFamily="34" charset="-79"/>
              </a:rPr>
              <a:t>2017 single family sales report</a:t>
            </a:r>
          </a:p>
          <a:p>
            <a:pPr lvl="1"/>
            <a:r>
              <a:rPr lang="en-US" sz="2800" dirty="0">
                <a:latin typeface="FrankRuehl" panose="020E0503060101010101" pitchFamily="34" charset="-79"/>
                <a:cs typeface="FrankRuehl" panose="020E0503060101010101" pitchFamily="34" charset="-79"/>
              </a:rPr>
              <a:t>35 homes sold</a:t>
            </a:r>
          </a:p>
          <a:p>
            <a:pPr lvl="1"/>
            <a:r>
              <a:rPr lang="en-US" sz="2800" dirty="0">
                <a:latin typeface="FrankRuehl" panose="020E0503060101010101" pitchFamily="34" charset="-79"/>
                <a:cs typeface="FrankRuehl" panose="020E0503060101010101" pitchFamily="34" charset="-79"/>
              </a:rPr>
              <a:t>24 – average days on market</a:t>
            </a:r>
          </a:p>
          <a:p>
            <a:pPr lvl="2"/>
            <a:r>
              <a:rPr lang="en-US" sz="2400" dirty="0">
                <a:latin typeface="FrankRuehl" panose="020E0503060101010101" pitchFamily="34" charset="-79"/>
                <a:cs typeface="FrankRuehl" panose="020E0503060101010101" pitchFamily="34" charset="-79"/>
              </a:rPr>
              <a:t>1 – lowest</a:t>
            </a:r>
          </a:p>
          <a:p>
            <a:pPr lvl="2"/>
            <a:r>
              <a:rPr lang="en-US" sz="2400" dirty="0">
                <a:latin typeface="FrankRuehl" panose="020E0503060101010101" pitchFamily="34" charset="-79"/>
                <a:cs typeface="FrankRuehl" panose="020E0503060101010101" pitchFamily="34" charset="-79"/>
              </a:rPr>
              <a:t>80 – highest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A71462-8149-485B-BB3C-28C38FBE38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33" r="2593" b="23333"/>
          <a:stretch/>
        </p:blipFill>
        <p:spPr>
          <a:xfrm>
            <a:off x="5350081" y="2057400"/>
            <a:ext cx="3722914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3615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rankRuehl" panose="020E0503060101010101" pitchFamily="34" charset="-79"/>
                <a:cs typeface="FrankRuehl" panose="020E0503060101010101" pitchFamily="34" charset="-79"/>
              </a:rPr>
              <a:t>Quarter Mile Walk Radius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8A2F80-9EAE-4EAE-B56E-D6DECACA8C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75" b="20000"/>
          <a:stretch/>
        </p:blipFill>
        <p:spPr>
          <a:xfrm>
            <a:off x="608076" y="1524000"/>
            <a:ext cx="7927848" cy="5257800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Custom 4">
      <a:dk1>
        <a:sysClr val="windowText" lastClr="000000"/>
      </a:dk1>
      <a:lt1>
        <a:sysClr val="window" lastClr="FFFFFF"/>
      </a:lt1>
      <a:dk2>
        <a:srgbClr val="000000"/>
      </a:dk2>
      <a:lt2>
        <a:srgbClr val="E3DED1"/>
      </a:lt2>
      <a:accent1>
        <a:srgbClr val="376826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1924</TotalTime>
  <Words>384</Words>
  <Application>Microsoft Office PowerPoint</Application>
  <PresentationFormat>On-screen Show (4:3)</PresentationFormat>
  <Paragraphs>116</Paragraphs>
  <Slides>28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Calibri</vt:lpstr>
      <vt:lpstr>FrankRuehl</vt:lpstr>
      <vt:lpstr>Times New Roman</vt:lpstr>
      <vt:lpstr>Tw Cen MT</vt:lpstr>
      <vt:lpstr>Wingdings</vt:lpstr>
      <vt:lpstr>Wingdings 2</vt:lpstr>
      <vt:lpstr>Median</vt:lpstr>
      <vt:lpstr>PowerPoint Presentation</vt:lpstr>
      <vt:lpstr>Southern Village</vt:lpstr>
      <vt:lpstr>PowerPoint Presentation</vt:lpstr>
      <vt:lpstr>Conventional/Cluster Pattern</vt:lpstr>
      <vt:lpstr>PowerPoint Presentation</vt:lpstr>
      <vt:lpstr>Village Pattern </vt:lpstr>
      <vt:lpstr>Creating Southern Village</vt:lpstr>
      <vt:lpstr>Residential Snapshot </vt:lpstr>
      <vt:lpstr>Quarter Mile Walk Radius</vt:lpstr>
      <vt:lpstr>Bike to School</vt:lpstr>
      <vt:lpstr>The Village Center</vt:lpstr>
      <vt:lpstr>Reviewing our Successes </vt:lpstr>
      <vt:lpstr>Southern Village Hotel </vt:lpstr>
      <vt:lpstr>Fostering Vitality  </vt:lpstr>
      <vt:lpstr>North Carolina Symphony – 17 Years</vt:lpstr>
      <vt:lpstr>Incremental Additions</vt:lpstr>
      <vt:lpstr>Seating Types</vt:lpstr>
      <vt:lpstr>Seating Types and Enhancements</vt:lpstr>
      <vt:lpstr>Lessons Learned</vt:lpstr>
      <vt:lpstr>Critical</vt:lpstr>
      <vt:lpstr>Future Plans</vt:lpstr>
      <vt:lpstr>Proforma Example – 2018 </vt:lpstr>
      <vt:lpstr>Proforma Example – 2019 </vt:lpstr>
      <vt:lpstr>Proforma Example – 2020 </vt:lpstr>
      <vt:lpstr>Proforma Example – 2021 </vt:lpstr>
      <vt:lpstr>Proforma Example – 2022 </vt:lpstr>
      <vt:lpstr>Proforma Example – Annual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Southern Village</dc:title>
  <dc:creator>Dixon Bryan Pitt</dc:creator>
  <cp:lastModifiedBy>Dixon</cp:lastModifiedBy>
  <cp:revision>156</cp:revision>
  <cp:lastPrinted>2019-04-24T18:12:02Z</cp:lastPrinted>
  <dcterms:created xsi:type="dcterms:W3CDTF">2013-02-12T18:36:30Z</dcterms:created>
  <dcterms:modified xsi:type="dcterms:W3CDTF">2019-04-24T20:37:26Z</dcterms:modified>
</cp:coreProperties>
</file>